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25"/>
  </p:notesMasterIdLst>
  <p:handoutMasterIdLst>
    <p:handoutMasterId r:id="rId26"/>
  </p:handoutMasterIdLst>
  <p:sldIdLst>
    <p:sldId id="256" r:id="rId2"/>
    <p:sldId id="257" r:id="rId3"/>
    <p:sldId id="258" r:id="rId4"/>
    <p:sldId id="259" r:id="rId5"/>
    <p:sldId id="260" r:id="rId6"/>
    <p:sldId id="277" r:id="rId7"/>
    <p:sldId id="278" r:id="rId8"/>
    <p:sldId id="261" r:id="rId9"/>
    <p:sldId id="262" r:id="rId10"/>
    <p:sldId id="264" r:id="rId11"/>
    <p:sldId id="266" r:id="rId12"/>
    <p:sldId id="267" r:id="rId13"/>
    <p:sldId id="268" r:id="rId14"/>
    <p:sldId id="269" r:id="rId15"/>
    <p:sldId id="270" r:id="rId16"/>
    <p:sldId id="271" r:id="rId17"/>
    <p:sldId id="272" r:id="rId18"/>
    <p:sldId id="273" r:id="rId19"/>
    <p:sldId id="274" r:id="rId20"/>
    <p:sldId id="275" r:id="rId21"/>
    <p:sldId id="280" r:id="rId22"/>
    <p:sldId id="276" r:id="rId23"/>
    <p:sldId id="279" r:id="rId24"/>
  </p:sldIdLst>
  <p:sldSz cx="9906000" cy="6858000" type="A4"/>
  <p:notesSz cx="9872663" cy="6797675"/>
  <p:defaultTextStyle>
    <a:defPPr>
      <a:defRPr lang="ja-JP"/>
    </a:defPPr>
    <a:lvl1pPr algn="l" rtl="0" fontAlgn="base">
      <a:spcBef>
        <a:spcPct val="0"/>
      </a:spcBef>
      <a:spcAft>
        <a:spcPct val="0"/>
      </a:spcAft>
      <a:defRPr kumimoji="1" sz="2000" kern="1200">
        <a:solidFill>
          <a:schemeClr val="tx1"/>
        </a:solidFill>
        <a:latin typeface="Arial" charset="0"/>
        <a:ea typeface="ＭＳ ゴシック" charset="-128"/>
        <a:cs typeface="ＭＳ ゴシック" charset="-128"/>
      </a:defRPr>
    </a:lvl1pPr>
    <a:lvl2pPr marL="457200" algn="l" rtl="0" fontAlgn="base">
      <a:spcBef>
        <a:spcPct val="0"/>
      </a:spcBef>
      <a:spcAft>
        <a:spcPct val="0"/>
      </a:spcAft>
      <a:defRPr kumimoji="1" sz="2000" kern="1200">
        <a:solidFill>
          <a:schemeClr val="tx1"/>
        </a:solidFill>
        <a:latin typeface="Arial" charset="0"/>
        <a:ea typeface="ＭＳ ゴシック" charset="-128"/>
        <a:cs typeface="ＭＳ ゴシック" charset="-128"/>
      </a:defRPr>
    </a:lvl2pPr>
    <a:lvl3pPr marL="914400" algn="l" rtl="0" fontAlgn="base">
      <a:spcBef>
        <a:spcPct val="0"/>
      </a:spcBef>
      <a:spcAft>
        <a:spcPct val="0"/>
      </a:spcAft>
      <a:defRPr kumimoji="1" sz="2000" kern="1200">
        <a:solidFill>
          <a:schemeClr val="tx1"/>
        </a:solidFill>
        <a:latin typeface="Arial" charset="0"/>
        <a:ea typeface="ＭＳ ゴシック" charset="-128"/>
        <a:cs typeface="ＭＳ ゴシック" charset="-128"/>
      </a:defRPr>
    </a:lvl3pPr>
    <a:lvl4pPr marL="1371600" algn="l" rtl="0" fontAlgn="base">
      <a:spcBef>
        <a:spcPct val="0"/>
      </a:spcBef>
      <a:spcAft>
        <a:spcPct val="0"/>
      </a:spcAft>
      <a:defRPr kumimoji="1" sz="2000" kern="1200">
        <a:solidFill>
          <a:schemeClr val="tx1"/>
        </a:solidFill>
        <a:latin typeface="Arial" charset="0"/>
        <a:ea typeface="ＭＳ ゴシック" charset="-128"/>
        <a:cs typeface="ＭＳ ゴシック" charset="-128"/>
      </a:defRPr>
    </a:lvl4pPr>
    <a:lvl5pPr marL="1828800" algn="l" rtl="0" fontAlgn="base">
      <a:spcBef>
        <a:spcPct val="0"/>
      </a:spcBef>
      <a:spcAft>
        <a:spcPct val="0"/>
      </a:spcAft>
      <a:defRPr kumimoji="1" sz="2000" kern="1200">
        <a:solidFill>
          <a:schemeClr val="tx1"/>
        </a:solidFill>
        <a:latin typeface="Arial" charset="0"/>
        <a:ea typeface="ＭＳ ゴシック" charset="-128"/>
        <a:cs typeface="ＭＳ ゴシック" charset="-128"/>
      </a:defRPr>
    </a:lvl5pPr>
    <a:lvl6pPr marL="2286000" algn="l" defTabSz="457200" rtl="0" eaLnBrk="1" latinLnBrk="0" hangingPunct="1">
      <a:defRPr kumimoji="1" sz="2000" kern="1200">
        <a:solidFill>
          <a:schemeClr val="tx1"/>
        </a:solidFill>
        <a:latin typeface="Arial" charset="0"/>
        <a:ea typeface="ＭＳ ゴシック" charset="-128"/>
        <a:cs typeface="ＭＳ ゴシック" charset="-128"/>
      </a:defRPr>
    </a:lvl6pPr>
    <a:lvl7pPr marL="2743200" algn="l" defTabSz="457200" rtl="0" eaLnBrk="1" latinLnBrk="0" hangingPunct="1">
      <a:defRPr kumimoji="1" sz="2000" kern="1200">
        <a:solidFill>
          <a:schemeClr val="tx1"/>
        </a:solidFill>
        <a:latin typeface="Arial" charset="0"/>
        <a:ea typeface="ＭＳ ゴシック" charset="-128"/>
        <a:cs typeface="ＭＳ ゴシック" charset="-128"/>
      </a:defRPr>
    </a:lvl7pPr>
    <a:lvl8pPr marL="3200400" algn="l" defTabSz="457200" rtl="0" eaLnBrk="1" latinLnBrk="0" hangingPunct="1">
      <a:defRPr kumimoji="1" sz="2000" kern="1200">
        <a:solidFill>
          <a:schemeClr val="tx1"/>
        </a:solidFill>
        <a:latin typeface="Arial" charset="0"/>
        <a:ea typeface="ＭＳ ゴシック" charset="-128"/>
        <a:cs typeface="ＭＳ ゴシック" charset="-128"/>
      </a:defRPr>
    </a:lvl8pPr>
    <a:lvl9pPr marL="3657600" algn="l" defTabSz="457200" rtl="0" eaLnBrk="1" latinLnBrk="0" hangingPunct="1">
      <a:defRPr kumimoji="1" sz="2000" kern="1200">
        <a:solidFill>
          <a:schemeClr val="tx1"/>
        </a:solidFill>
        <a:latin typeface="Arial" charset="0"/>
        <a:ea typeface="ＭＳ ゴシック" charset="-128"/>
        <a:cs typeface="ＭＳ 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58" autoAdjust="0"/>
    <p:restoredTop sz="94876" autoAdjust="0"/>
  </p:normalViewPr>
  <p:slideViewPr>
    <p:cSldViewPr>
      <p:cViewPr varScale="1">
        <p:scale>
          <a:sx n="70" d="100"/>
          <a:sy n="70" d="100"/>
        </p:scale>
        <p:origin x="-1620" y="-102"/>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4277553" cy="340098"/>
          </a:xfrm>
          <a:prstGeom prst="rect">
            <a:avLst/>
          </a:prstGeom>
        </p:spPr>
        <p:txBody>
          <a:bodyPr vert="horz" lIns="89232" tIns="44616" rIns="89232" bIns="446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92856" y="2"/>
            <a:ext cx="4277553" cy="340098"/>
          </a:xfrm>
          <a:prstGeom prst="rect">
            <a:avLst/>
          </a:prstGeom>
        </p:spPr>
        <p:txBody>
          <a:bodyPr vert="horz" lIns="89232" tIns="44616" rIns="89232" bIns="44616" rtlCol="0"/>
          <a:lstStyle>
            <a:lvl1pPr algn="r">
              <a:defRPr sz="1200"/>
            </a:lvl1pPr>
          </a:lstStyle>
          <a:p>
            <a:fld id="{4896F500-EC92-488C-80E1-1D43567272D9}" type="datetimeFigureOut">
              <a:rPr kumimoji="1" lang="ja-JP" altLang="en-US" smtClean="0"/>
              <a:t>2016/2/22</a:t>
            </a:fld>
            <a:endParaRPr kumimoji="1" lang="ja-JP" altLang="en-US"/>
          </a:p>
        </p:txBody>
      </p:sp>
      <p:sp>
        <p:nvSpPr>
          <p:cNvPr id="4" name="フッター プレースホルダー 3"/>
          <p:cNvSpPr>
            <a:spLocks noGrp="1"/>
          </p:cNvSpPr>
          <p:nvPr>
            <p:ph type="ftr" sz="quarter" idx="2"/>
          </p:nvPr>
        </p:nvSpPr>
        <p:spPr>
          <a:xfrm>
            <a:off x="2" y="6456505"/>
            <a:ext cx="4277553" cy="340098"/>
          </a:xfrm>
          <a:prstGeom prst="rect">
            <a:avLst/>
          </a:prstGeom>
        </p:spPr>
        <p:txBody>
          <a:bodyPr vert="horz" lIns="89232" tIns="44616" rIns="89232" bIns="446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92856" y="6456505"/>
            <a:ext cx="4277553" cy="340098"/>
          </a:xfrm>
          <a:prstGeom prst="rect">
            <a:avLst/>
          </a:prstGeom>
        </p:spPr>
        <p:txBody>
          <a:bodyPr vert="horz" lIns="89232" tIns="44616" rIns="89232" bIns="44616" rtlCol="0" anchor="b"/>
          <a:lstStyle>
            <a:lvl1pPr algn="r">
              <a:defRPr sz="1200"/>
            </a:lvl1pPr>
          </a:lstStyle>
          <a:p>
            <a:fld id="{CE30C6AE-F418-4ECB-B3C0-E7FBADB1D8D7}" type="slidenum">
              <a:rPr kumimoji="1" lang="ja-JP" altLang="en-US" smtClean="0"/>
              <a:t>‹#›</a:t>
            </a:fld>
            <a:endParaRPr kumimoji="1" lang="ja-JP" altLang="en-US"/>
          </a:p>
        </p:txBody>
      </p:sp>
    </p:spTree>
    <p:extLst>
      <p:ext uri="{BB962C8B-B14F-4D97-AF65-F5344CB8AC3E}">
        <p14:creationId xmlns:p14="http://schemas.microsoft.com/office/powerpoint/2010/main" val="1333440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4277553" cy="340098"/>
          </a:xfrm>
          <a:prstGeom prst="rect">
            <a:avLst/>
          </a:prstGeom>
        </p:spPr>
        <p:txBody>
          <a:bodyPr vert="horz" lIns="89232" tIns="44616" rIns="89232" bIns="44616" rtlCol="0"/>
          <a:lstStyle>
            <a:lvl1pPr algn="l">
              <a:defRPr sz="1200"/>
            </a:lvl1pPr>
          </a:lstStyle>
          <a:p>
            <a:endParaRPr kumimoji="1" lang="ja-JP" altLang="en-US"/>
          </a:p>
        </p:txBody>
      </p:sp>
      <p:sp>
        <p:nvSpPr>
          <p:cNvPr id="3" name="日付プレースホルダー 2"/>
          <p:cNvSpPr>
            <a:spLocks noGrp="1"/>
          </p:cNvSpPr>
          <p:nvPr>
            <p:ph type="dt" idx="1"/>
          </p:nvPr>
        </p:nvSpPr>
        <p:spPr>
          <a:xfrm>
            <a:off x="5592856" y="2"/>
            <a:ext cx="4277553" cy="340098"/>
          </a:xfrm>
          <a:prstGeom prst="rect">
            <a:avLst/>
          </a:prstGeom>
        </p:spPr>
        <p:txBody>
          <a:bodyPr vert="horz" lIns="89232" tIns="44616" rIns="89232" bIns="44616" rtlCol="0"/>
          <a:lstStyle>
            <a:lvl1pPr algn="r">
              <a:defRPr sz="1200"/>
            </a:lvl1pPr>
          </a:lstStyle>
          <a:p>
            <a:fld id="{426691CF-BE25-4E19-955B-B0F61B682F1E}" type="datetimeFigureOut">
              <a:rPr kumimoji="1" lang="ja-JP" altLang="en-US" smtClean="0"/>
              <a:t>2016/2/22</a:t>
            </a:fld>
            <a:endParaRPr kumimoji="1" lang="ja-JP" altLang="en-US"/>
          </a:p>
        </p:txBody>
      </p:sp>
      <p:sp>
        <p:nvSpPr>
          <p:cNvPr id="4" name="スライド イメージ プレースホルダー 3"/>
          <p:cNvSpPr>
            <a:spLocks noGrp="1" noRot="1" noChangeAspect="1"/>
          </p:cNvSpPr>
          <p:nvPr>
            <p:ph type="sldImg" idx="2"/>
          </p:nvPr>
        </p:nvSpPr>
        <p:spPr>
          <a:xfrm>
            <a:off x="3095625" y="509588"/>
            <a:ext cx="3681413" cy="2549525"/>
          </a:xfrm>
          <a:prstGeom prst="rect">
            <a:avLst/>
          </a:prstGeom>
          <a:noFill/>
          <a:ln w="12700">
            <a:solidFill>
              <a:prstClr val="black"/>
            </a:solidFill>
          </a:ln>
        </p:spPr>
        <p:txBody>
          <a:bodyPr vert="horz" lIns="89232" tIns="44616" rIns="89232" bIns="44616" rtlCol="0" anchor="ctr"/>
          <a:lstStyle/>
          <a:p>
            <a:endParaRPr lang="ja-JP" altLang="en-US"/>
          </a:p>
        </p:txBody>
      </p:sp>
      <p:sp>
        <p:nvSpPr>
          <p:cNvPr id="5" name="ノート プレースホルダー 4"/>
          <p:cNvSpPr>
            <a:spLocks noGrp="1"/>
          </p:cNvSpPr>
          <p:nvPr>
            <p:ph type="body" sz="quarter" idx="3"/>
          </p:nvPr>
        </p:nvSpPr>
        <p:spPr>
          <a:xfrm>
            <a:off x="988172" y="3229327"/>
            <a:ext cx="7896325" cy="3058739"/>
          </a:xfrm>
          <a:prstGeom prst="rect">
            <a:avLst/>
          </a:prstGeom>
        </p:spPr>
        <p:txBody>
          <a:bodyPr vert="horz" lIns="89232" tIns="44616" rIns="89232" bIns="4461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6456505"/>
            <a:ext cx="4277553" cy="340098"/>
          </a:xfrm>
          <a:prstGeom prst="rect">
            <a:avLst/>
          </a:prstGeom>
        </p:spPr>
        <p:txBody>
          <a:bodyPr vert="horz" lIns="89232" tIns="44616" rIns="89232" bIns="446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92856" y="6456505"/>
            <a:ext cx="4277553" cy="340098"/>
          </a:xfrm>
          <a:prstGeom prst="rect">
            <a:avLst/>
          </a:prstGeom>
        </p:spPr>
        <p:txBody>
          <a:bodyPr vert="horz" lIns="89232" tIns="44616" rIns="89232" bIns="44616" rtlCol="0" anchor="b"/>
          <a:lstStyle>
            <a:lvl1pPr algn="r">
              <a:defRPr sz="1200"/>
            </a:lvl1pPr>
          </a:lstStyle>
          <a:p>
            <a:fld id="{D8D750A4-861C-4FA4-8456-BCD8EB4CAC2E}" type="slidenum">
              <a:rPr kumimoji="1" lang="ja-JP" altLang="en-US" smtClean="0"/>
              <a:t>‹#›</a:t>
            </a:fld>
            <a:endParaRPr kumimoji="1" lang="ja-JP" altLang="en-US"/>
          </a:p>
        </p:txBody>
      </p:sp>
    </p:spTree>
    <p:extLst>
      <p:ext uri="{BB962C8B-B14F-4D97-AF65-F5344CB8AC3E}">
        <p14:creationId xmlns:p14="http://schemas.microsoft.com/office/powerpoint/2010/main" val="383831875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8D750A4-861C-4FA4-8456-BCD8EB4CAC2E}" type="slidenum">
              <a:rPr kumimoji="1" lang="ja-JP" altLang="en-US" smtClean="0"/>
              <a:t>1</a:t>
            </a:fld>
            <a:endParaRPr kumimoji="1" lang="ja-JP" altLang="en-US"/>
          </a:p>
        </p:txBody>
      </p:sp>
    </p:spTree>
    <p:extLst>
      <p:ext uri="{BB962C8B-B14F-4D97-AF65-F5344CB8AC3E}">
        <p14:creationId xmlns:p14="http://schemas.microsoft.com/office/powerpoint/2010/main" val="1186614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8D750A4-861C-4FA4-8456-BCD8EB4CAC2E}" type="slidenum">
              <a:rPr kumimoji="1" lang="ja-JP" altLang="en-US" smtClean="0"/>
              <a:t>11</a:t>
            </a:fld>
            <a:endParaRPr kumimoji="1" lang="ja-JP" altLang="en-US"/>
          </a:p>
        </p:txBody>
      </p:sp>
    </p:spTree>
    <p:extLst>
      <p:ext uri="{BB962C8B-B14F-4D97-AF65-F5344CB8AC3E}">
        <p14:creationId xmlns:p14="http://schemas.microsoft.com/office/powerpoint/2010/main" val="1850618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8D750A4-861C-4FA4-8456-BCD8EB4CAC2E}" type="slidenum">
              <a:rPr kumimoji="1" lang="ja-JP" altLang="en-US" smtClean="0"/>
              <a:t>12</a:t>
            </a:fld>
            <a:endParaRPr kumimoji="1" lang="ja-JP" altLang="en-US"/>
          </a:p>
        </p:txBody>
      </p:sp>
    </p:spTree>
    <p:extLst>
      <p:ext uri="{BB962C8B-B14F-4D97-AF65-F5344CB8AC3E}">
        <p14:creationId xmlns:p14="http://schemas.microsoft.com/office/powerpoint/2010/main" val="299419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8D750A4-861C-4FA4-8456-BCD8EB4CAC2E}" type="slidenum">
              <a:rPr kumimoji="1" lang="ja-JP" altLang="en-US" smtClean="0"/>
              <a:t>13</a:t>
            </a:fld>
            <a:endParaRPr kumimoji="1" lang="ja-JP" altLang="en-US"/>
          </a:p>
        </p:txBody>
      </p:sp>
    </p:spTree>
    <p:extLst>
      <p:ext uri="{BB962C8B-B14F-4D97-AF65-F5344CB8AC3E}">
        <p14:creationId xmlns:p14="http://schemas.microsoft.com/office/powerpoint/2010/main" val="3483643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8D750A4-861C-4FA4-8456-BCD8EB4CAC2E}" type="slidenum">
              <a:rPr kumimoji="1" lang="ja-JP" altLang="en-US" smtClean="0"/>
              <a:t>14</a:t>
            </a:fld>
            <a:endParaRPr kumimoji="1" lang="ja-JP" altLang="en-US"/>
          </a:p>
        </p:txBody>
      </p:sp>
    </p:spTree>
    <p:extLst>
      <p:ext uri="{BB962C8B-B14F-4D97-AF65-F5344CB8AC3E}">
        <p14:creationId xmlns:p14="http://schemas.microsoft.com/office/powerpoint/2010/main" val="445534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8D750A4-861C-4FA4-8456-BCD8EB4CAC2E}" type="slidenum">
              <a:rPr kumimoji="1" lang="ja-JP" altLang="en-US" smtClean="0"/>
              <a:t>15</a:t>
            </a:fld>
            <a:endParaRPr kumimoji="1" lang="ja-JP" altLang="en-US"/>
          </a:p>
        </p:txBody>
      </p:sp>
    </p:spTree>
    <p:extLst>
      <p:ext uri="{BB962C8B-B14F-4D97-AF65-F5344CB8AC3E}">
        <p14:creationId xmlns:p14="http://schemas.microsoft.com/office/powerpoint/2010/main" val="2240558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8D750A4-861C-4FA4-8456-BCD8EB4CAC2E}" type="slidenum">
              <a:rPr kumimoji="1" lang="ja-JP" altLang="en-US" smtClean="0"/>
              <a:t>16</a:t>
            </a:fld>
            <a:endParaRPr kumimoji="1" lang="ja-JP" altLang="en-US"/>
          </a:p>
        </p:txBody>
      </p:sp>
    </p:spTree>
    <p:extLst>
      <p:ext uri="{BB962C8B-B14F-4D97-AF65-F5344CB8AC3E}">
        <p14:creationId xmlns:p14="http://schemas.microsoft.com/office/powerpoint/2010/main" val="2503627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endParaRPr kumimoji="1" lang="ja-JP" altLang="en-US" dirty="0"/>
              </a:p>
            </p:txBody>
          </p:sp>
        </mc:Choice>
        <mc:Fallback xmlns="">
          <p:sp>
            <p:nvSpPr>
              <p:cNvPr id="3" name="ノート プレースホルダー 2"/>
              <p:cNvSpPr>
                <a:spLocks noGrp="1"/>
              </p:cNvSpPr>
              <p:nvPr>
                <p:ph type="body" idx="1"/>
              </p:nvPr>
            </p:nvSpPr>
            <p:spPr/>
            <p:txBody>
              <a:bodyPr/>
              <a:lstStyle/>
              <a:p>
                <a:r>
                  <a:rPr kumimoji="1" lang="ja-JP" altLang="en-US" dirty="0" smtClean="0"/>
                  <a:t>左：光源のスペクトル幅に対する線形性への影響を示している。スペクトル増加に伴い線形性は向上し、スペクトル幅</a:t>
                </a:r>
                <a:r>
                  <a:rPr kumimoji="1" lang="en-US" altLang="ja-JP" dirty="0" smtClean="0"/>
                  <a:t>70nm</a:t>
                </a:r>
                <a:r>
                  <a:rPr kumimoji="1" lang="ja-JP" altLang="en-US" dirty="0" smtClean="0"/>
                  <a:t>で最も誤差が小さい。→線形性が良い</a:t>
                </a:r>
                <a:endParaRPr kumimoji="1" lang="en-US" altLang="ja-JP" dirty="0" smtClean="0"/>
              </a:p>
              <a:p>
                <a:r>
                  <a:rPr kumimoji="1" lang="ja-JP" altLang="en-US" dirty="0" smtClean="0"/>
                  <a:t>右：差分反射率</a:t>
                </a:r>
                <a:r>
                  <a:rPr kumimoji="1" lang="en-US" altLang="ja-JP" i="0" smtClean="0">
                    <a:latin typeface="Cambria Math"/>
                  </a:rPr>
                  <a:t>〖</a:t>
                </a:r>
                <a:r>
                  <a:rPr kumimoji="1" lang="en-US" altLang="ja-JP" b="0" i="0" smtClean="0">
                    <a:latin typeface="Cambria Math"/>
                  </a:rPr>
                  <a:t>𝐷𝑅〗_𝑖</a:t>
                </a:r>
                <a:r>
                  <a:rPr kumimoji="1" lang="ja-JP" altLang="en-US" dirty="0" smtClean="0"/>
                  <a:t>から求めたスペクトル幅の感度への影響を示している。スペクトル幅の増加に伴い感度は低下することを示している。</a:t>
                </a:r>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D8D750A4-861C-4FA4-8456-BCD8EB4CAC2E}" type="slidenum">
              <a:rPr kumimoji="1" lang="ja-JP" altLang="en-US" smtClean="0"/>
              <a:t>17</a:t>
            </a:fld>
            <a:endParaRPr kumimoji="1" lang="ja-JP" altLang="en-US"/>
          </a:p>
        </p:txBody>
      </p:sp>
    </p:spTree>
    <p:extLst>
      <p:ext uri="{BB962C8B-B14F-4D97-AF65-F5344CB8AC3E}">
        <p14:creationId xmlns:p14="http://schemas.microsoft.com/office/powerpoint/2010/main" val="1114747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8D750A4-861C-4FA4-8456-BCD8EB4CAC2E}" type="slidenum">
              <a:rPr kumimoji="1" lang="ja-JP" altLang="en-US" smtClean="0"/>
              <a:t>18</a:t>
            </a:fld>
            <a:endParaRPr kumimoji="1" lang="ja-JP" altLang="en-US"/>
          </a:p>
        </p:txBody>
      </p:sp>
    </p:spTree>
    <p:extLst>
      <p:ext uri="{BB962C8B-B14F-4D97-AF65-F5344CB8AC3E}">
        <p14:creationId xmlns:p14="http://schemas.microsoft.com/office/powerpoint/2010/main" val="1614451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8D750A4-861C-4FA4-8456-BCD8EB4CAC2E}" type="slidenum">
              <a:rPr kumimoji="1" lang="ja-JP" altLang="en-US" smtClean="0"/>
              <a:t>19</a:t>
            </a:fld>
            <a:endParaRPr kumimoji="1" lang="ja-JP" altLang="en-US"/>
          </a:p>
        </p:txBody>
      </p:sp>
    </p:spTree>
    <p:extLst>
      <p:ext uri="{BB962C8B-B14F-4D97-AF65-F5344CB8AC3E}">
        <p14:creationId xmlns:p14="http://schemas.microsoft.com/office/powerpoint/2010/main" val="4025049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endParaRPr kumimoji="1" lang="en-US" altLang="ja-JP" dirty="0" smtClean="0"/>
              </a:p>
            </p:txBody>
          </p:sp>
        </mc:Choice>
        <mc:Fallback xmlns="">
          <p:sp>
            <p:nvSpPr>
              <p:cNvPr id="3" name="ノート プレースホルダー 2"/>
              <p:cNvSpPr>
                <a:spLocks noGrp="1"/>
              </p:cNvSpPr>
              <p:nvPr>
                <p:ph type="body" idx="1"/>
              </p:nvPr>
            </p:nvSpPr>
            <p:spPr/>
            <p:txBody>
              <a:bodyPr/>
              <a:lstStyle/>
              <a:p>
                <a:r>
                  <a:rPr kumimoji="1" lang="ja-JP" altLang="en-US" dirty="0" smtClean="0"/>
                  <a:t>簡易型二波長</a:t>
                </a:r>
                <a:r>
                  <a:rPr kumimoji="1" lang="en-US" altLang="ja-JP" dirty="0" smtClean="0"/>
                  <a:t>LED</a:t>
                </a:r>
                <a:r>
                  <a:rPr kumimoji="1" lang="ja-JP" altLang="en-US" dirty="0" smtClean="0"/>
                  <a:t>光ファイバー</a:t>
                </a:r>
                <a:r>
                  <a:rPr kumimoji="1" lang="en-US" altLang="ja-JP" dirty="0" smtClean="0"/>
                  <a:t>SPR</a:t>
                </a:r>
                <a:r>
                  <a:rPr kumimoji="1" lang="ja-JP" altLang="en-US" dirty="0" smtClean="0"/>
                  <a:t>センサーの屈折率に対する検出限界（屈折率分解能）を実験値より見積もる。一分間隔で１０分センサー出力を測定した時の電圧出力を観察する。</a:t>
                </a:r>
                <a:r>
                  <a:rPr kumimoji="1" lang="ja-JP" altLang="en-US" dirty="0" smtClean="0"/>
                  <a:t>１９ページの図の反射率の差の直線の傾きより検出限界</a:t>
                </a:r>
                <a:r>
                  <a:rPr kumimoji="1" lang="en-US" altLang="ja-JP" dirty="0" err="1" smtClean="0"/>
                  <a:t>Δn</a:t>
                </a:r>
                <a:r>
                  <a:rPr kumimoji="1" lang="en-US" altLang="ja-JP" dirty="0" smtClean="0"/>
                  <a:t>=5.2×</a:t>
                </a:r>
                <a:r>
                  <a:rPr kumimoji="1" lang="en-US" altLang="ja-JP" i="0" smtClean="0">
                    <a:latin typeface="Cambria Math"/>
                  </a:rPr>
                  <a:t>〖</a:t>
                </a:r>
                <a:r>
                  <a:rPr kumimoji="1" lang="en-US" altLang="ja-JP" b="0" i="0" smtClean="0">
                    <a:latin typeface="Cambria Math"/>
                  </a:rPr>
                  <a:t>10〗^(−4)</a:t>
                </a:r>
                <a:r>
                  <a:rPr kumimoji="1" lang="ja-JP" altLang="en-US" dirty="0" smtClean="0"/>
                  <a:t>が得られる。この値はあまり良い値ではない。原因は二つ考えられる。一つは</a:t>
                </a:r>
                <a:r>
                  <a:rPr kumimoji="1" lang="en-US" altLang="ja-JP" dirty="0" smtClean="0"/>
                  <a:t>LED</a:t>
                </a:r>
                <a:r>
                  <a:rPr kumimoji="1" lang="ja-JP" altLang="en-US" dirty="0" smtClean="0"/>
                  <a:t>から光ファイバーへの結合効率が</a:t>
                </a:r>
                <a:r>
                  <a:rPr kumimoji="1" lang="en-US" altLang="ja-JP" i="0" smtClean="0">
                    <a:latin typeface="Cambria Math"/>
                  </a:rPr>
                  <a:t>〖</a:t>
                </a:r>
                <a:r>
                  <a:rPr kumimoji="1" lang="en-US" altLang="ja-JP" b="0" i="0" smtClean="0">
                    <a:latin typeface="Cambria Math"/>
                  </a:rPr>
                  <a:t>10〗^(−2)</a:t>
                </a:r>
                <a:r>
                  <a:rPr kumimoji="1" lang="ja-JP" altLang="en-US" dirty="0" smtClean="0"/>
                  <a:t>程度であり非常に小さいことが考えられる。二つ目は光カプラーの問題である。センサーへ行くべき光の一部が</a:t>
                </a:r>
                <a:r>
                  <a:rPr kumimoji="1" lang="en-US" altLang="ja-JP" dirty="0" smtClean="0"/>
                  <a:t>PD</a:t>
                </a:r>
                <a:r>
                  <a:rPr kumimoji="1" lang="ja-JP" altLang="en-US" dirty="0" smtClean="0"/>
                  <a:t>へ直接加わっている。つまり</a:t>
                </a:r>
                <a:r>
                  <a:rPr kumimoji="1" lang="en-US" altLang="ja-JP" b="0" i="0" smtClean="0">
                    <a:latin typeface="Cambria Math"/>
                  </a:rPr>
                  <a:t>𝑉_𝐵𝐺</a:t>
                </a:r>
                <a:r>
                  <a:rPr kumimoji="1" lang="ja-JP" altLang="en-US" dirty="0" smtClean="0"/>
                  <a:t>が大きいのである。これらの問題が解決される</a:t>
                </a:r>
                <a:r>
                  <a:rPr kumimoji="1" lang="ja-JP" altLang="en-US" dirty="0" smtClean="0"/>
                  <a:t>と基準反射率の式の各項の分母が大きくなり</a:t>
                </a:r>
                <a:r>
                  <a:rPr kumimoji="1" lang="en-US" altLang="ja-JP" dirty="0" smtClean="0"/>
                  <a:t>ΔR</a:t>
                </a:r>
                <a:r>
                  <a:rPr kumimoji="1" lang="ja-JP" altLang="en-US" dirty="0" smtClean="0"/>
                  <a:t>は小さくなるだろう。</a:t>
                </a:r>
                <a:endParaRPr kumimoji="1" lang="en-US" altLang="ja-JP" dirty="0" smtClean="0"/>
              </a:p>
            </p:txBody>
          </p:sp>
        </mc:Fallback>
      </mc:AlternateContent>
      <p:sp>
        <p:nvSpPr>
          <p:cNvPr id="4" name="スライド番号プレースホルダー 3"/>
          <p:cNvSpPr>
            <a:spLocks noGrp="1"/>
          </p:cNvSpPr>
          <p:nvPr>
            <p:ph type="sldNum" sz="quarter" idx="10"/>
          </p:nvPr>
        </p:nvSpPr>
        <p:spPr/>
        <p:txBody>
          <a:bodyPr/>
          <a:lstStyle/>
          <a:p>
            <a:fld id="{D8D750A4-861C-4FA4-8456-BCD8EB4CAC2E}" type="slidenum">
              <a:rPr kumimoji="1" lang="ja-JP" altLang="en-US" smtClean="0"/>
              <a:t>20</a:t>
            </a:fld>
            <a:endParaRPr kumimoji="1" lang="ja-JP" altLang="en-US"/>
          </a:p>
        </p:txBody>
      </p:sp>
    </p:spTree>
    <p:extLst>
      <p:ext uri="{BB962C8B-B14F-4D97-AF65-F5344CB8AC3E}">
        <p14:creationId xmlns:p14="http://schemas.microsoft.com/office/powerpoint/2010/main" val="3274387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8D750A4-861C-4FA4-8456-BCD8EB4CAC2E}" type="slidenum">
              <a:rPr kumimoji="1" lang="ja-JP" altLang="en-US" smtClean="0"/>
              <a:t>3</a:t>
            </a:fld>
            <a:endParaRPr kumimoji="1" lang="ja-JP" altLang="en-US"/>
          </a:p>
        </p:txBody>
      </p:sp>
    </p:spTree>
    <p:extLst>
      <p:ext uri="{BB962C8B-B14F-4D97-AF65-F5344CB8AC3E}">
        <p14:creationId xmlns:p14="http://schemas.microsoft.com/office/powerpoint/2010/main" val="1435865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endParaRPr kumimoji="1" lang="ja-JP" altLang="en-US" dirty="0"/>
              </a:p>
            </p:txBody>
          </p:sp>
        </mc:Choice>
        <mc:Fallback xmlns="">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しかしこの値は理想的な値と比べるとやや大きい値です。検出限界が理想値より大きくなった原因としては二つ考えられます。まず一つ目に</a:t>
                </a:r>
                <a:r>
                  <a:rPr kumimoji="1" lang="en-US" altLang="ja-JP" sz="1200" kern="1200" dirty="0">
                    <a:solidFill>
                      <a:schemeClr val="tx1"/>
                    </a:solidFill>
                    <a:effectLst/>
                    <a:latin typeface="+mn-lt"/>
                    <a:ea typeface="+mn-ea"/>
                    <a:cs typeface="+mn-cs"/>
                  </a:rPr>
                  <a:t>LED</a:t>
                </a:r>
                <a:r>
                  <a:rPr kumimoji="1" lang="ja-JP" altLang="ja-JP" sz="1200" kern="1200" dirty="0">
                    <a:solidFill>
                      <a:schemeClr val="tx1"/>
                    </a:solidFill>
                    <a:effectLst/>
                    <a:latin typeface="+mn-lt"/>
                    <a:ea typeface="+mn-ea"/>
                    <a:cs typeface="+mn-cs"/>
                  </a:rPr>
                  <a:t>から光ファイバーへの結合効率が</a:t>
                </a:r>
                <a:r>
                  <a:rPr kumimoji="1" lang="ja-JP" altLang="ja-JP" sz="1200" i="0" kern="1200">
                    <a:solidFill>
                      <a:schemeClr val="tx1"/>
                    </a:solidFill>
                    <a:effectLst/>
                    <a:latin typeface="+mn-lt"/>
                    <a:ea typeface="+mn-ea"/>
                    <a:cs typeface="+mn-cs"/>
                  </a:rPr>
                  <a:t>〖</a:t>
                </a:r>
                <a:r>
                  <a:rPr kumimoji="1" lang="en-US" altLang="ja-JP" sz="1200" i="0" kern="1200">
                    <a:solidFill>
                      <a:schemeClr val="tx1"/>
                    </a:solidFill>
                    <a:effectLst/>
                    <a:latin typeface="+mn-lt"/>
                    <a:ea typeface="+mn-ea"/>
                    <a:cs typeface="+mn-cs"/>
                  </a:rPr>
                  <a:t>10</a:t>
                </a:r>
                <a:r>
                  <a:rPr kumimoji="1" lang="ja-JP" altLang="ja-JP" sz="1200" i="0" kern="1200">
                    <a:solidFill>
                      <a:schemeClr val="tx1"/>
                    </a:solidFill>
                    <a:effectLst/>
                    <a:latin typeface="+mn-lt"/>
                    <a:ea typeface="+mn-ea"/>
                    <a:cs typeface="+mn-cs"/>
                  </a:rPr>
                  <a:t>〗^(</a:t>
                </a:r>
                <a:r>
                  <a:rPr kumimoji="1" lang="en-US" altLang="ja-JP" sz="1200" i="0" kern="1200">
                    <a:solidFill>
                      <a:schemeClr val="tx1"/>
                    </a:solidFill>
                    <a:effectLst/>
                    <a:latin typeface="+mn-lt"/>
                    <a:ea typeface="+mn-ea"/>
                    <a:cs typeface="+mn-cs"/>
                  </a:rPr>
                  <a:t>−2</a:t>
                </a:r>
                <a:r>
                  <a:rPr kumimoji="1" lang="ja-JP" altLang="ja-JP" sz="1200" i="0" kern="120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程度であり非常に小さいことが考えられます。二つ目は光カプラーの問題でセンサーへ行くべき光の一部が</a:t>
                </a:r>
                <a:r>
                  <a:rPr kumimoji="1" lang="en-US" altLang="ja-JP" sz="1200" kern="1200" dirty="0">
                    <a:solidFill>
                      <a:schemeClr val="tx1"/>
                    </a:solidFill>
                    <a:effectLst/>
                    <a:latin typeface="+mn-lt"/>
                    <a:ea typeface="+mn-ea"/>
                    <a:cs typeface="+mn-cs"/>
                  </a:rPr>
                  <a:t>PD</a:t>
                </a:r>
                <a:r>
                  <a:rPr kumimoji="1" lang="ja-JP" altLang="ja-JP" sz="1200" kern="1200" dirty="0">
                    <a:solidFill>
                      <a:schemeClr val="tx1"/>
                    </a:solidFill>
                    <a:effectLst/>
                    <a:latin typeface="+mn-lt"/>
                    <a:ea typeface="+mn-ea"/>
                    <a:cs typeface="+mn-cs"/>
                  </a:rPr>
                  <a:t>へ直接加わっていることが考えられます。これらの問題が解決されると</a:t>
                </a:r>
                <a:r>
                  <a:rPr kumimoji="1" lang="en-US" altLang="ja-JP" sz="1200" b="1" i="0" kern="1200">
                    <a:solidFill>
                      <a:schemeClr val="tx1"/>
                    </a:solidFill>
                    <a:effectLst/>
                    <a:latin typeface="+mn-lt"/>
                    <a:ea typeface="+mn-ea"/>
                    <a:cs typeface="+mn-cs"/>
                  </a:rPr>
                  <a:t>𝑽</a:t>
                </a:r>
                <a:r>
                  <a:rPr kumimoji="1" lang="ja-JP" altLang="ja-JP" sz="1200" b="1" i="0" kern="1200">
                    <a:solidFill>
                      <a:schemeClr val="tx1"/>
                    </a:solidFill>
                    <a:effectLst/>
                    <a:latin typeface="+mn-lt"/>
                    <a:ea typeface="+mn-ea"/>
                    <a:cs typeface="+mn-cs"/>
                  </a:rPr>
                  <a:t>_</a:t>
                </a:r>
                <a:r>
                  <a:rPr kumimoji="1" lang="en-US" altLang="ja-JP" sz="1200" b="1" i="0" kern="1200">
                    <a:solidFill>
                      <a:schemeClr val="tx1"/>
                    </a:solidFill>
                    <a:effectLst/>
                    <a:latin typeface="+mn-lt"/>
                    <a:ea typeface="+mn-ea"/>
                    <a:cs typeface="+mn-cs"/>
                  </a:rPr>
                  <a:t>𝑩𝑮</a:t>
                </a:r>
                <a:r>
                  <a:rPr kumimoji="1" lang="ja-JP" altLang="ja-JP" sz="1200" kern="1200" dirty="0">
                    <a:solidFill>
                      <a:schemeClr val="tx1"/>
                    </a:solidFill>
                    <a:effectLst/>
                    <a:latin typeface="+mn-lt"/>
                    <a:ea typeface="+mn-ea"/>
                    <a:cs typeface="+mn-cs"/>
                  </a:rPr>
                  <a:t>が小さくなることでΔ</a:t>
                </a:r>
                <a:r>
                  <a:rPr kumimoji="1" lang="en-US" altLang="ja-JP" sz="1200" kern="1200" dirty="0">
                    <a:solidFill>
                      <a:schemeClr val="tx1"/>
                    </a:solidFill>
                    <a:effectLst/>
                    <a:latin typeface="+mn-lt"/>
                    <a:ea typeface="+mn-ea"/>
                    <a:cs typeface="+mn-cs"/>
                  </a:rPr>
                  <a:t>R</a:t>
                </a:r>
                <a:r>
                  <a:rPr kumimoji="1" lang="ja-JP" altLang="ja-JP" sz="1200" kern="1200" dirty="0">
                    <a:solidFill>
                      <a:schemeClr val="tx1"/>
                    </a:solidFill>
                    <a:effectLst/>
                    <a:latin typeface="+mn-lt"/>
                    <a:ea typeface="+mn-ea"/>
                    <a:cs typeface="+mn-cs"/>
                  </a:rPr>
                  <a:t>が小さくなり検出限界Δ</a:t>
                </a:r>
                <a:r>
                  <a:rPr kumimoji="1" lang="en-US" altLang="ja-JP" sz="1200" kern="1200" dirty="0">
                    <a:solidFill>
                      <a:schemeClr val="tx1"/>
                    </a:solidFill>
                    <a:effectLst/>
                    <a:latin typeface="+mn-lt"/>
                    <a:ea typeface="+mn-ea"/>
                    <a:cs typeface="+mn-cs"/>
                  </a:rPr>
                  <a:t>n</a:t>
                </a:r>
                <a:r>
                  <a:rPr kumimoji="1" lang="ja-JP" altLang="ja-JP" sz="1200" kern="1200" dirty="0">
                    <a:solidFill>
                      <a:schemeClr val="tx1"/>
                    </a:solidFill>
                    <a:effectLst/>
                    <a:latin typeface="+mn-lt"/>
                    <a:ea typeface="+mn-ea"/>
                    <a:cs typeface="+mn-cs"/>
                  </a:rPr>
                  <a:t>も</a:t>
                </a:r>
                <a:r>
                  <a:rPr kumimoji="1" lang="ja-JP" altLang="ja-JP" sz="1200" i="0" kern="1200">
                    <a:solidFill>
                      <a:schemeClr val="tx1"/>
                    </a:solidFill>
                    <a:effectLst/>
                    <a:latin typeface="+mn-lt"/>
                    <a:ea typeface="+mn-ea"/>
                    <a:cs typeface="+mn-cs"/>
                  </a:rPr>
                  <a:t>〖</a:t>
                </a:r>
                <a:r>
                  <a:rPr kumimoji="1" lang="en-US" altLang="ja-JP" sz="1200" i="0" kern="1200">
                    <a:solidFill>
                      <a:schemeClr val="tx1"/>
                    </a:solidFill>
                    <a:effectLst/>
                    <a:latin typeface="+mn-lt"/>
                    <a:ea typeface="+mn-ea"/>
                    <a:cs typeface="+mn-cs"/>
                  </a:rPr>
                  <a:t>10</a:t>
                </a:r>
                <a:r>
                  <a:rPr kumimoji="1" lang="ja-JP" altLang="ja-JP" sz="1200" i="0" kern="1200">
                    <a:solidFill>
                      <a:schemeClr val="tx1"/>
                    </a:solidFill>
                    <a:effectLst/>
                    <a:latin typeface="+mn-lt"/>
                    <a:ea typeface="+mn-ea"/>
                    <a:cs typeface="+mn-cs"/>
                  </a:rPr>
                  <a:t>〗^(</a:t>
                </a:r>
                <a:r>
                  <a:rPr kumimoji="1" lang="en-US" altLang="ja-JP" sz="1200" i="0" kern="1200">
                    <a:solidFill>
                      <a:schemeClr val="tx1"/>
                    </a:solidFill>
                    <a:effectLst/>
                    <a:latin typeface="+mn-lt"/>
                    <a:ea typeface="+mn-ea"/>
                    <a:cs typeface="+mn-cs"/>
                  </a:rPr>
                  <a:t>−5</a:t>
                </a:r>
                <a:r>
                  <a:rPr kumimoji="1" lang="ja-JP" altLang="ja-JP" sz="1200" i="0" kern="120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オーダーまで小さくできると考えられています。</a:t>
                </a:r>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D8D750A4-861C-4FA4-8456-BCD8EB4CAC2E}" type="slidenum">
              <a:rPr kumimoji="1" lang="ja-JP" altLang="en-US" smtClean="0"/>
              <a:t>21</a:t>
            </a:fld>
            <a:endParaRPr kumimoji="1" lang="ja-JP" altLang="en-US"/>
          </a:p>
        </p:txBody>
      </p:sp>
    </p:spTree>
    <p:extLst>
      <p:ext uri="{BB962C8B-B14F-4D97-AF65-F5344CB8AC3E}">
        <p14:creationId xmlns:p14="http://schemas.microsoft.com/office/powerpoint/2010/main" val="1877428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D8D750A4-861C-4FA4-8456-BCD8EB4CAC2E}" type="slidenum">
              <a:rPr kumimoji="1" lang="ja-JP" altLang="en-US" smtClean="0"/>
              <a:t>22</a:t>
            </a:fld>
            <a:endParaRPr kumimoji="1" lang="ja-JP" altLang="en-US"/>
          </a:p>
        </p:txBody>
      </p:sp>
    </p:spTree>
    <p:extLst>
      <p:ext uri="{BB962C8B-B14F-4D97-AF65-F5344CB8AC3E}">
        <p14:creationId xmlns:p14="http://schemas.microsoft.com/office/powerpoint/2010/main" val="11879563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8D750A4-861C-4FA4-8456-BCD8EB4CAC2E}" type="slidenum">
              <a:rPr kumimoji="1" lang="ja-JP" altLang="en-US" smtClean="0"/>
              <a:t>23</a:t>
            </a:fld>
            <a:endParaRPr kumimoji="1" lang="ja-JP" altLang="en-US"/>
          </a:p>
        </p:txBody>
      </p:sp>
    </p:spTree>
    <p:extLst>
      <p:ext uri="{BB962C8B-B14F-4D97-AF65-F5344CB8AC3E}">
        <p14:creationId xmlns:p14="http://schemas.microsoft.com/office/powerpoint/2010/main" val="1124260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D8D750A4-861C-4FA4-8456-BCD8EB4CAC2E}" type="slidenum">
              <a:rPr kumimoji="1" lang="ja-JP" altLang="en-US" smtClean="0"/>
              <a:t>4</a:t>
            </a:fld>
            <a:endParaRPr kumimoji="1" lang="ja-JP" altLang="en-US"/>
          </a:p>
        </p:txBody>
      </p:sp>
    </p:spTree>
    <p:extLst>
      <p:ext uri="{BB962C8B-B14F-4D97-AF65-F5344CB8AC3E}">
        <p14:creationId xmlns:p14="http://schemas.microsoft.com/office/powerpoint/2010/main" val="1887098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8D750A4-861C-4FA4-8456-BCD8EB4CAC2E}" type="slidenum">
              <a:rPr kumimoji="1" lang="ja-JP" altLang="en-US" smtClean="0"/>
              <a:t>5</a:t>
            </a:fld>
            <a:endParaRPr kumimoji="1" lang="ja-JP" altLang="en-US"/>
          </a:p>
        </p:txBody>
      </p:sp>
    </p:spTree>
    <p:extLst>
      <p:ext uri="{BB962C8B-B14F-4D97-AF65-F5344CB8AC3E}">
        <p14:creationId xmlns:p14="http://schemas.microsoft.com/office/powerpoint/2010/main" val="1843774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endParaRPr kumimoji="1" lang="ja-JP" altLang="en-US" dirty="0"/>
              </a:p>
            </p:txBody>
          </p:sp>
        </mc:Choice>
        <mc:Fallback xmlns="">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センサーの作成方法について。ドラムから切り出した長さ十数</a:t>
                </a:r>
                <a:r>
                  <a:rPr kumimoji="1" lang="en-US" altLang="ja-JP" sz="1200" kern="1200" dirty="0">
                    <a:solidFill>
                      <a:schemeClr val="tx1"/>
                    </a:solidFill>
                    <a:effectLst/>
                    <a:latin typeface="+mn-lt"/>
                    <a:ea typeface="+mn-ea"/>
                    <a:cs typeface="+mn-cs"/>
                  </a:rPr>
                  <a:t>cm</a:t>
                </a:r>
                <a:r>
                  <a:rPr kumimoji="1" lang="ja-JP" altLang="ja-JP" sz="1200" kern="1200" dirty="0">
                    <a:solidFill>
                      <a:schemeClr val="tx1"/>
                    </a:solidFill>
                    <a:effectLst/>
                    <a:latin typeface="+mn-lt"/>
                    <a:ea typeface="+mn-ea"/>
                    <a:cs typeface="+mn-cs"/>
                  </a:rPr>
                  <a:t>の光ファイバーの両端を、ナイフの刃先を当て回転させながら切断する。欠損のない垂直な端面が得られるまで切断を繰り返す。次に端面から</a:t>
                </a:r>
                <a:r>
                  <a:rPr kumimoji="1" lang="en-US" altLang="ja-JP" sz="1200" kern="1200" dirty="0">
                    <a:solidFill>
                      <a:schemeClr val="tx1"/>
                    </a:solidFill>
                    <a:effectLst/>
                    <a:latin typeface="+mn-lt"/>
                    <a:ea typeface="+mn-ea"/>
                    <a:cs typeface="+mn-cs"/>
                  </a:rPr>
                  <a:t>20mm</a:t>
                </a:r>
                <a:r>
                  <a:rPr kumimoji="1" lang="ja-JP" altLang="ja-JP" sz="1200" kern="1200" dirty="0">
                    <a:solidFill>
                      <a:schemeClr val="tx1"/>
                    </a:solidFill>
                    <a:effectLst/>
                    <a:latin typeface="+mn-lt"/>
                    <a:ea typeface="+mn-ea"/>
                    <a:cs typeface="+mn-cs"/>
                  </a:rPr>
                  <a:t>にわたってジャケットとはがす。そしてクラッディングをナイフでこそぎ落とすとコアが露出する。アセトンでこの部分を超音波洗浄する。次にこのコア全周へ金属膜を真空蒸着装置により蒸着する。コアが露出した光ファイバーを中心に貫通孔を持つ円筒状のチャックに挿入する。この時チャック先端部から蒸着されるコアの部分を露出させる。このチャックを光ファイバーごとギアの中心部に水平に固定する。ギアを一定速度で回転させることにより、金のコア全周に同じ厚さで蒸着される。真空度は約</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a:t>
                </a:r>
                <a:r>
                  <a:rPr kumimoji="1" lang="ja-JP" altLang="ja-JP" sz="1200" i="0" kern="1200">
                    <a:solidFill>
                      <a:schemeClr val="tx1"/>
                    </a:solidFill>
                    <a:effectLst/>
                    <a:latin typeface="+mn-lt"/>
                    <a:ea typeface="+mn-ea"/>
                    <a:cs typeface="+mn-cs"/>
                  </a:rPr>
                  <a:t>〖</a:t>
                </a:r>
                <a:r>
                  <a:rPr kumimoji="1" lang="en-US" altLang="ja-JP" sz="1200" i="0" kern="1200">
                    <a:solidFill>
                      <a:schemeClr val="tx1"/>
                    </a:solidFill>
                    <a:effectLst/>
                    <a:latin typeface="+mn-lt"/>
                    <a:ea typeface="+mn-ea"/>
                    <a:cs typeface="+mn-cs"/>
                  </a:rPr>
                  <a:t>10</a:t>
                </a:r>
                <a:r>
                  <a:rPr kumimoji="1" lang="ja-JP" altLang="ja-JP" sz="1200" i="0" kern="1200">
                    <a:solidFill>
                      <a:schemeClr val="tx1"/>
                    </a:solidFill>
                    <a:effectLst/>
                    <a:latin typeface="+mn-lt"/>
                    <a:ea typeface="+mn-ea"/>
                    <a:cs typeface="+mn-cs"/>
                  </a:rPr>
                  <a:t>〗^</a:t>
                </a:r>
                <a:r>
                  <a:rPr kumimoji="1" lang="en-US" altLang="ja-JP" sz="1200" i="0" kern="1200">
                    <a:solidFill>
                      <a:schemeClr val="tx1"/>
                    </a:solidFill>
                    <a:effectLst/>
                    <a:latin typeface="+mn-lt"/>
                    <a:ea typeface="+mn-ea"/>
                    <a:cs typeface="+mn-cs"/>
                  </a:rPr>
                  <a:t>6</a:t>
                </a:r>
                <a:r>
                  <a:rPr kumimoji="1" lang="ja-JP" altLang="ja-JP" sz="1200" kern="1200" dirty="0">
                    <a:solidFill>
                      <a:schemeClr val="tx1"/>
                    </a:solidFill>
                    <a:effectLst/>
                    <a:latin typeface="+mn-lt"/>
                    <a:ea typeface="+mn-ea"/>
                    <a:cs typeface="+mn-cs"/>
                  </a:rPr>
                  <a:t>トルである。</a:t>
                </a:r>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D8D750A4-861C-4FA4-8456-BCD8EB4CAC2E}" type="slidenum">
              <a:rPr kumimoji="1" lang="ja-JP" altLang="en-US" smtClean="0"/>
              <a:t>6</a:t>
            </a:fld>
            <a:endParaRPr kumimoji="1" lang="ja-JP" altLang="en-US"/>
          </a:p>
        </p:txBody>
      </p:sp>
    </p:spTree>
    <p:extLst>
      <p:ext uri="{BB962C8B-B14F-4D97-AF65-F5344CB8AC3E}">
        <p14:creationId xmlns:p14="http://schemas.microsoft.com/office/powerpoint/2010/main" val="3367757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sz="1200" dirty="0"/>
          </a:p>
        </p:txBody>
      </p:sp>
      <p:sp>
        <p:nvSpPr>
          <p:cNvPr id="4" name="スライド番号プレースホルダー 3"/>
          <p:cNvSpPr>
            <a:spLocks noGrp="1"/>
          </p:cNvSpPr>
          <p:nvPr>
            <p:ph type="sldNum" sz="quarter" idx="10"/>
          </p:nvPr>
        </p:nvSpPr>
        <p:spPr/>
        <p:txBody>
          <a:bodyPr/>
          <a:lstStyle/>
          <a:p>
            <a:fld id="{D8D750A4-861C-4FA4-8456-BCD8EB4CAC2E}" type="slidenum">
              <a:rPr kumimoji="1" lang="ja-JP" altLang="en-US" smtClean="0"/>
              <a:t>7</a:t>
            </a:fld>
            <a:endParaRPr kumimoji="1" lang="ja-JP" altLang="en-US"/>
          </a:p>
        </p:txBody>
      </p:sp>
    </p:spTree>
    <p:extLst>
      <p:ext uri="{BB962C8B-B14F-4D97-AF65-F5344CB8AC3E}">
        <p14:creationId xmlns:p14="http://schemas.microsoft.com/office/powerpoint/2010/main" val="368156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D8D750A4-861C-4FA4-8456-BCD8EB4CAC2E}" type="slidenum">
              <a:rPr kumimoji="1" lang="ja-JP" altLang="en-US" smtClean="0"/>
              <a:t>8</a:t>
            </a:fld>
            <a:endParaRPr kumimoji="1" lang="ja-JP" altLang="en-US"/>
          </a:p>
        </p:txBody>
      </p:sp>
    </p:spTree>
    <p:extLst>
      <p:ext uri="{BB962C8B-B14F-4D97-AF65-F5344CB8AC3E}">
        <p14:creationId xmlns:p14="http://schemas.microsoft.com/office/powerpoint/2010/main" val="2214906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8D750A4-861C-4FA4-8456-BCD8EB4CAC2E}" type="slidenum">
              <a:rPr kumimoji="1" lang="ja-JP" altLang="en-US" smtClean="0"/>
              <a:t>9</a:t>
            </a:fld>
            <a:endParaRPr kumimoji="1" lang="ja-JP" altLang="en-US"/>
          </a:p>
        </p:txBody>
      </p:sp>
    </p:spTree>
    <p:extLst>
      <p:ext uri="{BB962C8B-B14F-4D97-AF65-F5344CB8AC3E}">
        <p14:creationId xmlns:p14="http://schemas.microsoft.com/office/powerpoint/2010/main" val="68777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8D750A4-861C-4FA4-8456-BCD8EB4CAC2E}" type="slidenum">
              <a:rPr kumimoji="1" lang="ja-JP" altLang="en-US" smtClean="0"/>
              <a:t>10</a:t>
            </a:fld>
            <a:endParaRPr kumimoji="1" lang="ja-JP" altLang="en-US"/>
          </a:p>
        </p:txBody>
      </p:sp>
    </p:spTree>
    <p:extLst>
      <p:ext uri="{BB962C8B-B14F-4D97-AF65-F5344CB8AC3E}">
        <p14:creationId xmlns:p14="http://schemas.microsoft.com/office/powerpoint/2010/main" val="4114384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lang="en-US" altLang="ja-JP"/>
          </a:p>
        </p:txBody>
      </p:sp>
      <p:sp>
        <p:nvSpPr>
          <p:cNvPr id="5" name="フッター プレースホルダー 4"/>
          <p:cNvSpPr>
            <a:spLocks noGrp="1"/>
          </p:cNvSpPr>
          <p:nvPr>
            <p:ph type="ftr" sz="quarter" idx="11"/>
          </p:nvPr>
        </p:nvSpPr>
        <p:spPr/>
        <p:txBody>
          <a:bodyPr/>
          <a:lstStyle/>
          <a:p>
            <a:endParaRPr lang="en-US" altLang="ja-JP"/>
          </a:p>
        </p:txBody>
      </p:sp>
      <p:sp>
        <p:nvSpPr>
          <p:cNvPr id="6" name="スライド番号プレースホルダー 5"/>
          <p:cNvSpPr>
            <a:spLocks noGrp="1"/>
          </p:cNvSpPr>
          <p:nvPr>
            <p:ph type="sldNum" sz="quarter" idx="12"/>
          </p:nvPr>
        </p:nvSpPr>
        <p:spPr/>
        <p:txBody>
          <a:bodyPr/>
          <a:lstStyle/>
          <a:p>
            <a:fld id="{78AEF48D-AEE9-EA4C-B8EA-5DF7E9630328}" type="slidenum">
              <a:rPr lang="en-US" altLang="ja-JP" smtClean="0"/>
              <a:pPr/>
              <a:t>‹#›</a:t>
            </a:fld>
            <a:endParaRPr lang="en-US" altLang="ja-JP"/>
          </a:p>
        </p:txBody>
      </p:sp>
    </p:spTree>
    <p:extLst>
      <p:ext uri="{BB962C8B-B14F-4D97-AF65-F5344CB8AC3E}">
        <p14:creationId xmlns:p14="http://schemas.microsoft.com/office/powerpoint/2010/main" val="3625528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en-US" altLang="ja-JP"/>
          </a:p>
        </p:txBody>
      </p:sp>
      <p:sp>
        <p:nvSpPr>
          <p:cNvPr id="5" name="フッター プレースホルダー 4"/>
          <p:cNvSpPr>
            <a:spLocks noGrp="1"/>
          </p:cNvSpPr>
          <p:nvPr>
            <p:ph type="ftr" sz="quarter" idx="11"/>
          </p:nvPr>
        </p:nvSpPr>
        <p:spPr/>
        <p:txBody>
          <a:bodyPr/>
          <a:lstStyle/>
          <a:p>
            <a:endParaRPr lang="en-US" altLang="ja-JP"/>
          </a:p>
        </p:txBody>
      </p:sp>
      <p:sp>
        <p:nvSpPr>
          <p:cNvPr id="6" name="スライド番号プレースホルダー 5"/>
          <p:cNvSpPr>
            <a:spLocks noGrp="1"/>
          </p:cNvSpPr>
          <p:nvPr>
            <p:ph type="sldNum" sz="quarter" idx="12"/>
          </p:nvPr>
        </p:nvSpPr>
        <p:spPr/>
        <p:txBody>
          <a:bodyPr/>
          <a:lstStyle/>
          <a:p>
            <a:fld id="{E08E014E-CFBD-7D48-8759-1008BF7E64F7}" type="slidenum">
              <a:rPr lang="en-US" altLang="ja-JP" smtClean="0"/>
              <a:pPr/>
              <a:t>‹#›</a:t>
            </a:fld>
            <a:endParaRPr lang="en-US" altLang="ja-JP"/>
          </a:p>
        </p:txBody>
      </p:sp>
    </p:spTree>
    <p:extLst>
      <p:ext uri="{BB962C8B-B14F-4D97-AF65-F5344CB8AC3E}">
        <p14:creationId xmlns:p14="http://schemas.microsoft.com/office/powerpoint/2010/main" val="1806092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en-US" altLang="ja-JP"/>
          </a:p>
        </p:txBody>
      </p:sp>
      <p:sp>
        <p:nvSpPr>
          <p:cNvPr id="5" name="フッター プレースホルダー 4"/>
          <p:cNvSpPr>
            <a:spLocks noGrp="1"/>
          </p:cNvSpPr>
          <p:nvPr>
            <p:ph type="ftr" sz="quarter" idx="11"/>
          </p:nvPr>
        </p:nvSpPr>
        <p:spPr/>
        <p:txBody>
          <a:bodyPr/>
          <a:lstStyle/>
          <a:p>
            <a:endParaRPr lang="en-US" altLang="ja-JP"/>
          </a:p>
        </p:txBody>
      </p:sp>
      <p:sp>
        <p:nvSpPr>
          <p:cNvPr id="6" name="スライド番号プレースホルダー 5"/>
          <p:cNvSpPr>
            <a:spLocks noGrp="1"/>
          </p:cNvSpPr>
          <p:nvPr>
            <p:ph type="sldNum" sz="quarter" idx="12"/>
          </p:nvPr>
        </p:nvSpPr>
        <p:spPr/>
        <p:txBody>
          <a:bodyPr/>
          <a:lstStyle/>
          <a:p>
            <a:fld id="{E08E014E-CFBD-7D48-8759-1008BF7E64F7}" type="slidenum">
              <a:rPr lang="en-US" altLang="ja-JP" smtClean="0"/>
              <a:pPr/>
              <a:t>‹#›</a:t>
            </a:fld>
            <a:endParaRPr lang="en-US" altLang="ja-JP"/>
          </a:p>
        </p:txBody>
      </p:sp>
    </p:spTree>
    <p:extLst>
      <p:ext uri="{BB962C8B-B14F-4D97-AF65-F5344CB8AC3E}">
        <p14:creationId xmlns:p14="http://schemas.microsoft.com/office/powerpoint/2010/main" val="3655886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en-US" altLang="ja-JP"/>
          </a:p>
        </p:txBody>
      </p:sp>
      <p:sp>
        <p:nvSpPr>
          <p:cNvPr id="5" name="フッター プレースホルダー 4"/>
          <p:cNvSpPr>
            <a:spLocks noGrp="1"/>
          </p:cNvSpPr>
          <p:nvPr>
            <p:ph type="ftr" sz="quarter" idx="11"/>
          </p:nvPr>
        </p:nvSpPr>
        <p:spPr/>
        <p:txBody>
          <a:bodyPr/>
          <a:lstStyle/>
          <a:p>
            <a:endParaRPr lang="en-US" altLang="ja-JP"/>
          </a:p>
        </p:txBody>
      </p:sp>
      <p:sp>
        <p:nvSpPr>
          <p:cNvPr id="6" name="スライド番号プレースホルダー 5"/>
          <p:cNvSpPr>
            <a:spLocks noGrp="1"/>
          </p:cNvSpPr>
          <p:nvPr>
            <p:ph type="sldNum" sz="quarter" idx="12"/>
          </p:nvPr>
        </p:nvSpPr>
        <p:spPr/>
        <p:txBody>
          <a:bodyPr/>
          <a:lstStyle/>
          <a:p>
            <a:fld id="{D366A1D9-7AED-EB42-BC41-C7F36AB2122E}" type="slidenum">
              <a:rPr lang="en-US" altLang="ja-JP" smtClean="0"/>
              <a:pPr/>
              <a:t>‹#›</a:t>
            </a:fld>
            <a:endParaRPr lang="en-US" altLang="ja-JP"/>
          </a:p>
        </p:txBody>
      </p:sp>
    </p:spTree>
    <p:extLst>
      <p:ext uri="{BB962C8B-B14F-4D97-AF65-F5344CB8AC3E}">
        <p14:creationId xmlns:p14="http://schemas.microsoft.com/office/powerpoint/2010/main" val="744030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lang="en-US" altLang="ja-JP"/>
          </a:p>
        </p:txBody>
      </p:sp>
      <p:sp>
        <p:nvSpPr>
          <p:cNvPr id="5" name="フッター プレースホルダー 4"/>
          <p:cNvSpPr>
            <a:spLocks noGrp="1"/>
          </p:cNvSpPr>
          <p:nvPr>
            <p:ph type="ftr" sz="quarter" idx="11"/>
          </p:nvPr>
        </p:nvSpPr>
        <p:spPr/>
        <p:txBody>
          <a:bodyPr/>
          <a:lstStyle/>
          <a:p>
            <a:endParaRPr lang="en-US" altLang="ja-JP"/>
          </a:p>
        </p:txBody>
      </p:sp>
      <p:sp>
        <p:nvSpPr>
          <p:cNvPr id="6" name="スライド番号プレースホルダー 5"/>
          <p:cNvSpPr>
            <a:spLocks noGrp="1"/>
          </p:cNvSpPr>
          <p:nvPr>
            <p:ph type="sldNum" sz="quarter" idx="12"/>
          </p:nvPr>
        </p:nvSpPr>
        <p:spPr/>
        <p:txBody>
          <a:bodyPr/>
          <a:lstStyle/>
          <a:p>
            <a:fld id="{E08E014E-CFBD-7D48-8759-1008BF7E64F7}" type="slidenum">
              <a:rPr lang="en-US" altLang="ja-JP" smtClean="0"/>
              <a:pPr/>
              <a:t>‹#›</a:t>
            </a:fld>
            <a:endParaRPr lang="en-US" altLang="ja-JP"/>
          </a:p>
        </p:txBody>
      </p:sp>
    </p:spTree>
    <p:extLst>
      <p:ext uri="{BB962C8B-B14F-4D97-AF65-F5344CB8AC3E}">
        <p14:creationId xmlns:p14="http://schemas.microsoft.com/office/powerpoint/2010/main" val="536374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lang="en-US" altLang="ja-JP"/>
          </a:p>
        </p:txBody>
      </p:sp>
      <p:sp>
        <p:nvSpPr>
          <p:cNvPr id="6" name="フッター プレースホルダー 5"/>
          <p:cNvSpPr>
            <a:spLocks noGrp="1"/>
          </p:cNvSpPr>
          <p:nvPr>
            <p:ph type="ftr" sz="quarter" idx="11"/>
          </p:nvPr>
        </p:nvSpPr>
        <p:spPr/>
        <p:txBody>
          <a:bodyPr/>
          <a:lstStyle/>
          <a:p>
            <a:endParaRPr lang="en-US" altLang="ja-JP"/>
          </a:p>
        </p:txBody>
      </p:sp>
      <p:sp>
        <p:nvSpPr>
          <p:cNvPr id="7" name="スライド番号プレースホルダー 6"/>
          <p:cNvSpPr>
            <a:spLocks noGrp="1"/>
          </p:cNvSpPr>
          <p:nvPr>
            <p:ph type="sldNum" sz="quarter" idx="12"/>
          </p:nvPr>
        </p:nvSpPr>
        <p:spPr/>
        <p:txBody>
          <a:bodyPr/>
          <a:lstStyle/>
          <a:p>
            <a:fld id="{A4370BEB-AF22-0A45-B438-75B028E4A28F}" type="slidenum">
              <a:rPr lang="en-US" altLang="ja-JP" smtClean="0"/>
              <a:pPr/>
              <a:t>‹#›</a:t>
            </a:fld>
            <a:endParaRPr lang="en-US" altLang="ja-JP"/>
          </a:p>
        </p:txBody>
      </p:sp>
    </p:spTree>
    <p:extLst>
      <p:ext uri="{BB962C8B-B14F-4D97-AF65-F5344CB8AC3E}">
        <p14:creationId xmlns:p14="http://schemas.microsoft.com/office/powerpoint/2010/main" val="4178341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lang="en-US" altLang="ja-JP"/>
          </a:p>
        </p:txBody>
      </p:sp>
      <p:sp>
        <p:nvSpPr>
          <p:cNvPr id="8" name="フッター プレースホルダー 7"/>
          <p:cNvSpPr>
            <a:spLocks noGrp="1"/>
          </p:cNvSpPr>
          <p:nvPr>
            <p:ph type="ftr" sz="quarter" idx="11"/>
          </p:nvPr>
        </p:nvSpPr>
        <p:spPr/>
        <p:txBody>
          <a:bodyPr/>
          <a:lstStyle/>
          <a:p>
            <a:endParaRPr lang="en-US" altLang="ja-JP"/>
          </a:p>
        </p:txBody>
      </p:sp>
      <p:sp>
        <p:nvSpPr>
          <p:cNvPr id="9" name="スライド番号プレースホルダー 8"/>
          <p:cNvSpPr>
            <a:spLocks noGrp="1"/>
          </p:cNvSpPr>
          <p:nvPr>
            <p:ph type="sldNum" sz="quarter" idx="12"/>
          </p:nvPr>
        </p:nvSpPr>
        <p:spPr/>
        <p:txBody>
          <a:bodyPr/>
          <a:lstStyle/>
          <a:p>
            <a:fld id="{55589BB8-1DF4-D04C-A52F-987061ADF210}" type="slidenum">
              <a:rPr lang="en-US" altLang="ja-JP" smtClean="0"/>
              <a:pPr/>
              <a:t>‹#›</a:t>
            </a:fld>
            <a:endParaRPr lang="en-US" altLang="ja-JP"/>
          </a:p>
        </p:txBody>
      </p:sp>
    </p:spTree>
    <p:extLst>
      <p:ext uri="{BB962C8B-B14F-4D97-AF65-F5344CB8AC3E}">
        <p14:creationId xmlns:p14="http://schemas.microsoft.com/office/powerpoint/2010/main" val="324724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lang="en-US" altLang="ja-JP"/>
          </a:p>
        </p:txBody>
      </p:sp>
      <p:sp>
        <p:nvSpPr>
          <p:cNvPr id="4" name="フッター プレースホルダー 3"/>
          <p:cNvSpPr>
            <a:spLocks noGrp="1"/>
          </p:cNvSpPr>
          <p:nvPr>
            <p:ph type="ftr" sz="quarter" idx="11"/>
          </p:nvPr>
        </p:nvSpPr>
        <p:spPr/>
        <p:txBody>
          <a:bodyPr/>
          <a:lstStyle/>
          <a:p>
            <a:endParaRPr lang="en-US" altLang="ja-JP"/>
          </a:p>
        </p:txBody>
      </p:sp>
      <p:sp>
        <p:nvSpPr>
          <p:cNvPr id="5" name="スライド番号プレースホルダー 4"/>
          <p:cNvSpPr>
            <a:spLocks noGrp="1"/>
          </p:cNvSpPr>
          <p:nvPr>
            <p:ph type="sldNum" sz="quarter" idx="12"/>
          </p:nvPr>
        </p:nvSpPr>
        <p:spPr/>
        <p:txBody>
          <a:bodyPr/>
          <a:lstStyle/>
          <a:p>
            <a:fld id="{E9A106F0-3CB3-8B40-8B96-B95372B3FF8B}" type="slidenum">
              <a:rPr lang="en-US" altLang="ja-JP" smtClean="0"/>
              <a:pPr/>
              <a:t>‹#›</a:t>
            </a:fld>
            <a:endParaRPr lang="en-US" altLang="ja-JP"/>
          </a:p>
        </p:txBody>
      </p:sp>
    </p:spTree>
    <p:extLst>
      <p:ext uri="{BB962C8B-B14F-4D97-AF65-F5344CB8AC3E}">
        <p14:creationId xmlns:p14="http://schemas.microsoft.com/office/powerpoint/2010/main" val="3782102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en-US" altLang="ja-JP"/>
          </a:p>
        </p:txBody>
      </p:sp>
      <p:sp>
        <p:nvSpPr>
          <p:cNvPr id="3" name="フッター プレースホルダー 2"/>
          <p:cNvSpPr>
            <a:spLocks noGrp="1"/>
          </p:cNvSpPr>
          <p:nvPr>
            <p:ph type="ftr" sz="quarter" idx="11"/>
          </p:nvPr>
        </p:nvSpPr>
        <p:spPr/>
        <p:txBody>
          <a:bodyPr/>
          <a:lstStyle/>
          <a:p>
            <a:endParaRPr lang="en-US" altLang="ja-JP"/>
          </a:p>
        </p:txBody>
      </p:sp>
      <p:sp>
        <p:nvSpPr>
          <p:cNvPr id="4" name="スライド番号プレースホルダー 3"/>
          <p:cNvSpPr>
            <a:spLocks noGrp="1"/>
          </p:cNvSpPr>
          <p:nvPr>
            <p:ph type="sldNum" sz="quarter" idx="12"/>
          </p:nvPr>
        </p:nvSpPr>
        <p:spPr/>
        <p:txBody>
          <a:bodyPr/>
          <a:lstStyle/>
          <a:p>
            <a:fld id="{16473CA8-F4FF-8B4A-8631-07BFAC0C8047}" type="slidenum">
              <a:rPr lang="en-US" altLang="ja-JP" smtClean="0"/>
              <a:pPr/>
              <a:t>‹#›</a:t>
            </a:fld>
            <a:endParaRPr lang="en-US" altLang="ja-JP"/>
          </a:p>
        </p:txBody>
      </p:sp>
    </p:spTree>
    <p:extLst>
      <p:ext uri="{BB962C8B-B14F-4D97-AF65-F5344CB8AC3E}">
        <p14:creationId xmlns:p14="http://schemas.microsoft.com/office/powerpoint/2010/main" val="2937797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en-US" altLang="ja-JP"/>
          </a:p>
        </p:txBody>
      </p:sp>
      <p:sp>
        <p:nvSpPr>
          <p:cNvPr id="6" name="フッター プレースホルダー 5"/>
          <p:cNvSpPr>
            <a:spLocks noGrp="1"/>
          </p:cNvSpPr>
          <p:nvPr>
            <p:ph type="ftr" sz="quarter" idx="11"/>
          </p:nvPr>
        </p:nvSpPr>
        <p:spPr/>
        <p:txBody>
          <a:bodyPr/>
          <a:lstStyle/>
          <a:p>
            <a:endParaRPr lang="en-US" altLang="ja-JP"/>
          </a:p>
        </p:txBody>
      </p:sp>
      <p:sp>
        <p:nvSpPr>
          <p:cNvPr id="7" name="スライド番号プレースホルダー 6"/>
          <p:cNvSpPr>
            <a:spLocks noGrp="1"/>
          </p:cNvSpPr>
          <p:nvPr>
            <p:ph type="sldNum" sz="quarter" idx="12"/>
          </p:nvPr>
        </p:nvSpPr>
        <p:spPr/>
        <p:txBody>
          <a:bodyPr/>
          <a:lstStyle/>
          <a:p>
            <a:fld id="{E08E014E-CFBD-7D48-8759-1008BF7E64F7}" type="slidenum">
              <a:rPr lang="en-US" altLang="ja-JP" smtClean="0"/>
              <a:pPr/>
              <a:t>‹#›</a:t>
            </a:fld>
            <a:endParaRPr lang="en-US" altLang="ja-JP"/>
          </a:p>
        </p:txBody>
      </p:sp>
    </p:spTree>
    <p:extLst>
      <p:ext uri="{BB962C8B-B14F-4D97-AF65-F5344CB8AC3E}">
        <p14:creationId xmlns:p14="http://schemas.microsoft.com/office/powerpoint/2010/main" val="621926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en-US" altLang="ja-JP"/>
          </a:p>
        </p:txBody>
      </p:sp>
      <p:sp>
        <p:nvSpPr>
          <p:cNvPr id="6" name="フッター プレースホルダー 5"/>
          <p:cNvSpPr>
            <a:spLocks noGrp="1"/>
          </p:cNvSpPr>
          <p:nvPr>
            <p:ph type="ftr" sz="quarter" idx="11"/>
          </p:nvPr>
        </p:nvSpPr>
        <p:spPr/>
        <p:txBody>
          <a:bodyPr/>
          <a:lstStyle/>
          <a:p>
            <a:endParaRPr lang="en-US" altLang="ja-JP"/>
          </a:p>
        </p:txBody>
      </p:sp>
      <p:sp>
        <p:nvSpPr>
          <p:cNvPr id="7" name="スライド番号プレースホルダー 6"/>
          <p:cNvSpPr>
            <a:spLocks noGrp="1"/>
          </p:cNvSpPr>
          <p:nvPr>
            <p:ph type="sldNum" sz="quarter" idx="12"/>
          </p:nvPr>
        </p:nvSpPr>
        <p:spPr/>
        <p:txBody>
          <a:bodyPr/>
          <a:lstStyle/>
          <a:p>
            <a:fld id="{E08E014E-CFBD-7D48-8759-1008BF7E64F7}" type="slidenum">
              <a:rPr lang="en-US" altLang="ja-JP" smtClean="0"/>
              <a:pPr/>
              <a:t>‹#›</a:t>
            </a:fld>
            <a:endParaRPr lang="en-US" altLang="ja-JP"/>
          </a:p>
        </p:txBody>
      </p:sp>
    </p:spTree>
    <p:extLst>
      <p:ext uri="{BB962C8B-B14F-4D97-AF65-F5344CB8AC3E}">
        <p14:creationId xmlns:p14="http://schemas.microsoft.com/office/powerpoint/2010/main" val="3218282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8E014E-CFBD-7D48-8759-1008BF7E64F7}" type="slidenum">
              <a:rPr lang="en-US" altLang="ja-JP" smtClean="0"/>
              <a:pPr/>
              <a:t>‹#›</a:t>
            </a:fld>
            <a:endParaRPr lang="en-US" altLang="ja-JP"/>
          </a:p>
        </p:txBody>
      </p:sp>
    </p:spTree>
    <p:extLst>
      <p:ext uri="{BB962C8B-B14F-4D97-AF65-F5344CB8AC3E}">
        <p14:creationId xmlns:p14="http://schemas.microsoft.com/office/powerpoint/2010/main" val="335334356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ww.fiberlabs.co.jp/about-optical-fiber.ht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614736" y="1412776"/>
            <a:ext cx="7154688" cy="2062103"/>
          </a:xfrm>
          <a:prstGeom prst="rect">
            <a:avLst/>
          </a:prstGeom>
          <a:noFill/>
        </p:spPr>
        <p:txBody>
          <a:bodyPr wrap="square" rtlCol="0">
            <a:spAutoFit/>
          </a:bodyPr>
          <a:lstStyle/>
          <a:p>
            <a:r>
              <a:rPr lang="ja-JP" altLang="en-US" sz="4400" dirty="0">
                <a:ea typeface="HGPｺﾞｼｯｸE" panose="020B0900000000000000" pitchFamily="50" charset="-128"/>
              </a:rPr>
              <a:t>デュアルカラー光ファイバー</a:t>
            </a:r>
            <a:r>
              <a:rPr lang="en-US" altLang="ja-JP" sz="4400" dirty="0">
                <a:ea typeface="HGPｺﾞｼｯｸE" panose="020B0900000000000000" pitchFamily="50" charset="-128"/>
              </a:rPr>
              <a:t>SPR</a:t>
            </a:r>
            <a:r>
              <a:rPr lang="ja-JP" altLang="en-US" sz="4400" dirty="0">
                <a:ea typeface="HGPｺﾞｼｯｸE" panose="020B0900000000000000" pitchFamily="50" charset="-128"/>
              </a:rPr>
              <a:t>センサーの基本特性</a:t>
            </a:r>
          </a:p>
          <a:p>
            <a:endParaRPr kumimoji="1" lang="ja-JP" altLang="en-US" sz="4000" dirty="0"/>
          </a:p>
        </p:txBody>
      </p:sp>
      <p:sp>
        <p:nvSpPr>
          <p:cNvPr id="5" name="テキスト ボックス 4"/>
          <p:cNvSpPr txBox="1"/>
          <p:nvPr/>
        </p:nvSpPr>
        <p:spPr>
          <a:xfrm>
            <a:off x="4855096" y="4604970"/>
            <a:ext cx="7200800" cy="523220"/>
          </a:xfrm>
          <a:prstGeom prst="rect">
            <a:avLst/>
          </a:prstGeom>
          <a:noFill/>
        </p:spPr>
        <p:txBody>
          <a:bodyPr wrap="square" rtlCol="0">
            <a:spAutoFit/>
          </a:bodyPr>
          <a:lstStyle/>
          <a:p>
            <a:r>
              <a:rPr kumimoji="1" lang="en-US" altLang="ja-JP" sz="2800" b="1" dirty="0" smtClean="0"/>
              <a:t>2015/06/25 B4 </a:t>
            </a:r>
            <a:r>
              <a:rPr kumimoji="1" lang="ja-JP" altLang="en-US" sz="2800" b="1" dirty="0" smtClean="0"/>
              <a:t>永井　洸丞</a:t>
            </a:r>
            <a:endParaRPr kumimoji="1" lang="ja-JP" altLang="en-US" sz="2800" b="1" dirty="0"/>
          </a:p>
        </p:txBody>
      </p:sp>
    </p:spTree>
    <p:extLst>
      <p:ext uri="{BB962C8B-B14F-4D97-AF65-F5344CB8AC3E}">
        <p14:creationId xmlns:p14="http://schemas.microsoft.com/office/powerpoint/2010/main" val="869251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194763713"/>
              </p:ext>
            </p:extLst>
          </p:nvPr>
        </p:nvGraphicFramePr>
        <p:xfrm>
          <a:off x="344488" y="1412776"/>
          <a:ext cx="6604000" cy="4680522"/>
        </p:xfrm>
        <a:graphic>
          <a:graphicData uri="http://schemas.openxmlformats.org/drawingml/2006/table">
            <a:tbl>
              <a:tblPr firstRow="1" bandRow="1">
                <a:tableStyleId>{5C22544A-7EE6-4342-B048-85BDC9FD1C3A}</a:tableStyleId>
              </a:tblPr>
              <a:tblGrid>
                <a:gridCol w="3302000"/>
                <a:gridCol w="3302000"/>
              </a:tblGrid>
              <a:tr h="520058">
                <a:tc>
                  <a:txBody>
                    <a:bodyPr/>
                    <a:lstStyle/>
                    <a:p>
                      <a:pPr algn="ctr"/>
                      <a:r>
                        <a:rPr kumimoji="1" lang="ja-JP" altLang="en-US" dirty="0" smtClean="0"/>
                        <a:t>屈折率</a:t>
                      </a:r>
                      <a:endParaRPr kumimoji="1" lang="ja-JP" altLang="en-US" dirty="0"/>
                    </a:p>
                  </a:txBody>
                  <a:tcPr/>
                </a:tc>
                <a:tc>
                  <a:txBody>
                    <a:bodyPr/>
                    <a:lstStyle/>
                    <a:p>
                      <a:pPr algn="ctr"/>
                      <a:r>
                        <a:rPr kumimoji="1" lang="ja-JP" altLang="en-US" dirty="0" smtClean="0"/>
                        <a:t>エタノール濃度</a:t>
                      </a:r>
                      <a:r>
                        <a:rPr kumimoji="1" lang="en-US" altLang="ja-JP" dirty="0" smtClean="0"/>
                        <a:t>(weight</a:t>
                      </a:r>
                      <a:r>
                        <a:rPr kumimoji="1" lang="ja-JP" altLang="en-US" dirty="0" smtClean="0"/>
                        <a:t>％</a:t>
                      </a:r>
                      <a:r>
                        <a:rPr kumimoji="1" lang="en-US" altLang="ja-JP" dirty="0" smtClean="0"/>
                        <a:t>)</a:t>
                      </a:r>
                      <a:endParaRPr kumimoji="1" lang="ja-JP" altLang="en-US" dirty="0"/>
                    </a:p>
                  </a:txBody>
                  <a:tcPr/>
                </a:tc>
              </a:tr>
              <a:tr h="520058">
                <a:tc>
                  <a:txBody>
                    <a:bodyPr/>
                    <a:lstStyle/>
                    <a:p>
                      <a:pPr algn="ctr"/>
                      <a:r>
                        <a:rPr kumimoji="1" lang="en-US" altLang="ja-JP" dirty="0" smtClean="0"/>
                        <a:t>1.333</a:t>
                      </a:r>
                      <a:endParaRPr kumimoji="1" lang="ja-JP" altLang="en-US" dirty="0"/>
                    </a:p>
                  </a:txBody>
                  <a:tcPr/>
                </a:tc>
                <a:tc>
                  <a:txBody>
                    <a:bodyPr/>
                    <a:lstStyle/>
                    <a:p>
                      <a:pPr algn="ctr"/>
                      <a:r>
                        <a:rPr kumimoji="1" lang="en-US" altLang="ja-JP" dirty="0" smtClean="0"/>
                        <a:t>0.0</a:t>
                      </a:r>
                      <a:endParaRPr kumimoji="1" lang="ja-JP" altLang="en-US" dirty="0"/>
                    </a:p>
                  </a:txBody>
                  <a:tcPr/>
                </a:tc>
              </a:tr>
              <a:tr h="520058">
                <a:tc>
                  <a:txBody>
                    <a:bodyPr/>
                    <a:lstStyle/>
                    <a:p>
                      <a:pPr algn="ctr"/>
                      <a:r>
                        <a:rPr kumimoji="1" lang="en-US" altLang="ja-JP" dirty="0" smtClean="0"/>
                        <a:t>1.3395</a:t>
                      </a:r>
                      <a:endParaRPr kumimoji="1" lang="ja-JP" altLang="en-US" dirty="0"/>
                    </a:p>
                  </a:txBody>
                  <a:tcPr/>
                </a:tc>
                <a:tc>
                  <a:txBody>
                    <a:bodyPr/>
                    <a:lstStyle/>
                    <a:p>
                      <a:pPr algn="ctr"/>
                      <a:r>
                        <a:rPr kumimoji="1" lang="en-US" altLang="ja-JP" dirty="0" smtClean="0"/>
                        <a:t>10.0</a:t>
                      </a:r>
                      <a:endParaRPr kumimoji="1" lang="ja-JP" altLang="en-US" dirty="0"/>
                    </a:p>
                  </a:txBody>
                  <a:tcPr/>
                </a:tc>
              </a:tr>
              <a:tr h="520058">
                <a:tc>
                  <a:txBody>
                    <a:bodyPr/>
                    <a:lstStyle/>
                    <a:p>
                      <a:pPr algn="ctr"/>
                      <a:r>
                        <a:rPr kumimoji="1" lang="en-US" altLang="ja-JP" dirty="0" smtClean="0"/>
                        <a:t>1.3432</a:t>
                      </a:r>
                      <a:endParaRPr kumimoji="1" lang="ja-JP" altLang="en-US" dirty="0"/>
                    </a:p>
                  </a:txBody>
                  <a:tcPr/>
                </a:tc>
                <a:tc>
                  <a:txBody>
                    <a:bodyPr/>
                    <a:lstStyle/>
                    <a:p>
                      <a:pPr algn="ctr"/>
                      <a:r>
                        <a:rPr kumimoji="1" lang="en-US" altLang="ja-JP" dirty="0" smtClean="0"/>
                        <a:t>15.0</a:t>
                      </a:r>
                      <a:endParaRPr kumimoji="1" lang="ja-JP" altLang="en-US" dirty="0"/>
                    </a:p>
                  </a:txBody>
                  <a:tcPr/>
                </a:tc>
              </a:tr>
              <a:tr h="520058">
                <a:tc>
                  <a:txBody>
                    <a:bodyPr/>
                    <a:lstStyle/>
                    <a:p>
                      <a:pPr algn="ctr"/>
                      <a:r>
                        <a:rPr kumimoji="1" lang="en-US" altLang="ja-JP" dirty="0" smtClean="0"/>
                        <a:t>1.3469</a:t>
                      </a:r>
                      <a:endParaRPr kumimoji="1" lang="ja-JP" altLang="en-US" dirty="0"/>
                    </a:p>
                  </a:txBody>
                  <a:tcPr/>
                </a:tc>
                <a:tc>
                  <a:txBody>
                    <a:bodyPr/>
                    <a:lstStyle/>
                    <a:p>
                      <a:pPr algn="ctr"/>
                      <a:r>
                        <a:rPr kumimoji="1" lang="en-US" altLang="ja-JP" dirty="0" smtClean="0"/>
                        <a:t>20.0</a:t>
                      </a:r>
                      <a:endParaRPr kumimoji="1" lang="ja-JP" altLang="en-US" dirty="0"/>
                    </a:p>
                  </a:txBody>
                  <a:tcPr/>
                </a:tc>
              </a:tr>
              <a:tr h="520058">
                <a:tc>
                  <a:txBody>
                    <a:bodyPr/>
                    <a:lstStyle/>
                    <a:p>
                      <a:pPr algn="ctr"/>
                      <a:r>
                        <a:rPr kumimoji="1" lang="en-US" altLang="ja-JP" dirty="0" smtClean="0"/>
                        <a:t>1.3505</a:t>
                      </a:r>
                      <a:endParaRPr kumimoji="1" lang="ja-JP" altLang="en-US" dirty="0"/>
                    </a:p>
                  </a:txBody>
                  <a:tcPr/>
                </a:tc>
                <a:tc>
                  <a:txBody>
                    <a:bodyPr/>
                    <a:lstStyle/>
                    <a:p>
                      <a:pPr algn="ctr"/>
                      <a:r>
                        <a:rPr kumimoji="1" lang="en-US" altLang="ja-JP" dirty="0" smtClean="0"/>
                        <a:t>25.0</a:t>
                      </a:r>
                      <a:endParaRPr kumimoji="1" lang="ja-JP" altLang="en-US" dirty="0"/>
                    </a:p>
                  </a:txBody>
                  <a:tcPr/>
                </a:tc>
              </a:tr>
              <a:tr h="520058">
                <a:tc>
                  <a:txBody>
                    <a:bodyPr/>
                    <a:lstStyle/>
                    <a:p>
                      <a:pPr algn="ctr"/>
                      <a:r>
                        <a:rPr kumimoji="1" lang="en-US" altLang="ja-JP" dirty="0" smtClean="0"/>
                        <a:t>1.3535</a:t>
                      </a:r>
                      <a:endParaRPr kumimoji="1" lang="ja-JP" altLang="en-US" dirty="0"/>
                    </a:p>
                  </a:txBody>
                  <a:tcPr/>
                </a:tc>
                <a:tc>
                  <a:txBody>
                    <a:bodyPr/>
                    <a:lstStyle/>
                    <a:p>
                      <a:pPr algn="ctr"/>
                      <a:r>
                        <a:rPr kumimoji="1" lang="en-US" altLang="ja-JP" dirty="0" smtClean="0"/>
                        <a:t>30.0</a:t>
                      </a:r>
                      <a:endParaRPr kumimoji="1" lang="ja-JP" altLang="en-US" dirty="0"/>
                    </a:p>
                  </a:txBody>
                  <a:tcPr/>
                </a:tc>
              </a:tr>
              <a:tr h="520058">
                <a:tc>
                  <a:txBody>
                    <a:bodyPr/>
                    <a:lstStyle/>
                    <a:p>
                      <a:pPr algn="ctr"/>
                      <a:r>
                        <a:rPr kumimoji="1" lang="en-US" altLang="ja-JP" dirty="0" smtClean="0"/>
                        <a:t>1.3583</a:t>
                      </a:r>
                      <a:endParaRPr kumimoji="1" lang="ja-JP" altLang="en-US" dirty="0"/>
                    </a:p>
                  </a:txBody>
                  <a:tcPr/>
                </a:tc>
                <a:tc>
                  <a:txBody>
                    <a:bodyPr/>
                    <a:lstStyle/>
                    <a:p>
                      <a:pPr algn="ctr"/>
                      <a:r>
                        <a:rPr kumimoji="1" lang="en-US" altLang="ja-JP" dirty="0" smtClean="0"/>
                        <a:t>40.0</a:t>
                      </a:r>
                      <a:endParaRPr kumimoji="1" lang="ja-JP" altLang="en-US" dirty="0"/>
                    </a:p>
                  </a:txBody>
                  <a:tcPr/>
                </a:tc>
              </a:tr>
              <a:tr h="520058">
                <a:tc>
                  <a:txBody>
                    <a:bodyPr/>
                    <a:lstStyle/>
                    <a:p>
                      <a:pPr algn="ctr"/>
                      <a:r>
                        <a:rPr kumimoji="1" lang="en-US" altLang="ja-JP" dirty="0" smtClean="0"/>
                        <a:t>1.3616</a:t>
                      </a:r>
                      <a:endParaRPr kumimoji="1" lang="ja-JP" altLang="en-US" dirty="0"/>
                    </a:p>
                  </a:txBody>
                  <a:tcPr/>
                </a:tc>
                <a:tc>
                  <a:txBody>
                    <a:bodyPr/>
                    <a:lstStyle/>
                    <a:p>
                      <a:pPr algn="ctr"/>
                      <a:r>
                        <a:rPr kumimoji="1" lang="en-US" altLang="ja-JP" dirty="0" smtClean="0"/>
                        <a:t>50.0</a:t>
                      </a:r>
                      <a:endParaRPr kumimoji="1" lang="ja-JP" altLang="en-US" dirty="0"/>
                    </a:p>
                  </a:txBody>
                  <a:tcPr/>
                </a:tc>
              </a:tr>
            </a:tbl>
          </a:graphicData>
        </a:graphic>
      </p:graphicFrame>
      <p:sp>
        <p:nvSpPr>
          <p:cNvPr id="5" name="テキスト ボックス 4"/>
          <p:cNvSpPr txBox="1"/>
          <p:nvPr/>
        </p:nvSpPr>
        <p:spPr>
          <a:xfrm>
            <a:off x="344488" y="188640"/>
            <a:ext cx="8424936" cy="646331"/>
          </a:xfrm>
          <a:prstGeom prst="rect">
            <a:avLst/>
          </a:prstGeom>
          <a:noFill/>
        </p:spPr>
        <p:txBody>
          <a:bodyPr wrap="square" rtlCol="0">
            <a:spAutoFit/>
          </a:bodyPr>
          <a:lstStyle/>
          <a:p>
            <a:r>
              <a:rPr lang="ja-JP" altLang="en-US" sz="3600" dirty="0" smtClean="0">
                <a:solidFill>
                  <a:srgbClr val="FF0000"/>
                </a:solidFill>
              </a:rPr>
              <a:t>実験に用いた溶液の濃度とその屈折率</a:t>
            </a:r>
            <a:endParaRPr kumimoji="1" lang="ja-JP" altLang="en-US" sz="3600" dirty="0">
              <a:solidFill>
                <a:srgbClr val="FF0000"/>
              </a:solidFill>
            </a:endParaRPr>
          </a:p>
        </p:txBody>
      </p:sp>
      <p:sp>
        <p:nvSpPr>
          <p:cNvPr id="6" name="テキスト ボックス 5"/>
          <p:cNvSpPr txBox="1"/>
          <p:nvPr/>
        </p:nvSpPr>
        <p:spPr>
          <a:xfrm>
            <a:off x="7113240" y="1628800"/>
            <a:ext cx="2376264" cy="1815882"/>
          </a:xfrm>
          <a:prstGeom prst="rect">
            <a:avLst/>
          </a:prstGeom>
          <a:noFill/>
        </p:spPr>
        <p:txBody>
          <a:bodyPr wrap="square" rtlCol="0">
            <a:spAutoFit/>
          </a:bodyPr>
          <a:lstStyle/>
          <a:p>
            <a:r>
              <a:rPr kumimoji="1" lang="ja-JP" altLang="en-US" sz="2800" b="1" dirty="0" smtClean="0"/>
              <a:t>試験サンプル溶液として用い、</a:t>
            </a:r>
            <a:r>
              <a:rPr kumimoji="1" lang="en-US" altLang="ja-JP" sz="2800" b="1" dirty="0" smtClean="0"/>
              <a:t>SPR</a:t>
            </a:r>
            <a:r>
              <a:rPr kumimoji="1" lang="ja-JP" altLang="en-US" sz="2800" b="1" dirty="0" smtClean="0"/>
              <a:t>スペクトルと得た</a:t>
            </a:r>
            <a:endParaRPr kumimoji="1" lang="ja-JP" altLang="en-US" sz="2800" b="1" dirty="0"/>
          </a:p>
        </p:txBody>
      </p:sp>
      <p:sp>
        <p:nvSpPr>
          <p:cNvPr id="7" name="下矢印 6"/>
          <p:cNvSpPr/>
          <p:nvPr/>
        </p:nvSpPr>
        <p:spPr>
          <a:xfrm>
            <a:off x="7761312" y="3444682"/>
            <a:ext cx="1008112" cy="6323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7113240" y="4221088"/>
            <a:ext cx="2592288" cy="954107"/>
          </a:xfrm>
          <a:prstGeom prst="rect">
            <a:avLst/>
          </a:prstGeom>
          <a:noFill/>
        </p:spPr>
        <p:txBody>
          <a:bodyPr wrap="square" rtlCol="0">
            <a:spAutoFit/>
          </a:bodyPr>
          <a:lstStyle/>
          <a:p>
            <a:r>
              <a:rPr lang="ja-JP" altLang="en-US" sz="2800" b="1" dirty="0" smtClean="0">
                <a:solidFill>
                  <a:srgbClr val="00B050"/>
                </a:solidFill>
              </a:rPr>
              <a:t>感度と応答の線形性の推定</a:t>
            </a:r>
            <a:endParaRPr kumimoji="1" lang="ja-JP" altLang="en-US" sz="2800" b="1" dirty="0">
              <a:solidFill>
                <a:srgbClr val="00B050"/>
              </a:solidFill>
            </a:endParaRPr>
          </a:p>
        </p:txBody>
      </p:sp>
    </p:spTree>
    <p:extLst>
      <p:ext uri="{BB962C8B-B14F-4D97-AF65-F5344CB8AC3E}">
        <p14:creationId xmlns:p14="http://schemas.microsoft.com/office/powerpoint/2010/main" val="2259182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60512" y="404664"/>
            <a:ext cx="8064896" cy="584775"/>
          </a:xfrm>
          <a:prstGeom prst="rect">
            <a:avLst/>
          </a:prstGeom>
          <a:noFill/>
        </p:spPr>
        <p:txBody>
          <a:bodyPr wrap="square" rtlCol="0">
            <a:spAutoFit/>
          </a:bodyPr>
          <a:lstStyle/>
          <a:p>
            <a:r>
              <a:rPr kumimoji="1" lang="ja-JP" altLang="en-US" sz="3200" b="1" dirty="0" smtClean="0">
                <a:solidFill>
                  <a:srgbClr val="FF0000"/>
                </a:solidFill>
              </a:rPr>
              <a:t>最適な金属膜厚と</a:t>
            </a:r>
            <a:r>
              <a:rPr lang="ja-JP" altLang="en-US" sz="3200" b="1" dirty="0" smtClean="0">
                <a:solidFill>
                  <a:srgbClr val="FF0000"/>
                </a:solidFill>
              </a:rPr>
              <a:t>二波長の決定</a:t>
            </a:r>
            <a:endParaRPr kumimoji="1" lang="ja-JP" altLang="en-US" sz="3200" b="1" dirty="0">
              <a:solidFill>
                <a:srgbClr val="FF0000"/>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481" y="1369344"/>
            <a:ext cx="5228109"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5500590" y="1414743"/>
            <a:ext cx="4060921" cy="2246769"/>
          </a:xfrm>
          <a:prstGeom prst="rect">
            <a:avLst/>
          </a:prstGeom>
          <a:noFill/>
        </p:spPr>
        <p:txBody>
          <a:bodyPr wrap="square" rtlCol="0">
            <a:spAutoFit/>
          </a:bodyPr>
          <a:lstStyle/>
          <a:p>
            <a:r>
              <a:rPr kumimoji="1" lang="ja-JP" altLang="en-US" sz="2800" b="1" dirty="0" smtClean="0"/>
              <a:t>膜厚が</a:t>
            </a:r>
            <a:r>
              <a:rPr kumimoji="1" lang="en-US" altLang="ja-JP" sz="2800" b="1" dirty="0" smtClean="0"/>
              <a:t>20nm</a:t>
            </a:r>
            <a:r>
              <a:rPr kumimoji="1" lang="ja-JP" altLang="en-US" sz="2800" b="1" dirty="0" smtClean="0"/>
              <a:t>～</a:t>
            </a:r>
            <a:r>
              <a:rPr kumimoji="1" lang="en-US" altLang="ja-JP" sz="2800" b="1" dirty="0" smtClean="0"/>
              <a:t>70nm</a:t>
            </a:r>
            <a:r>
              <a:rPr kumimoji="1" lang="ja-JP" altLang="en-US" sz="2800" b="1" dirty="0" smtClean="0"/>
              <a:t>のセンサーを作製し、屈折率の異なる四種類の溶液に浸して</a:t>
            </a:r>
            <a:r>
              <a:rPr kumimoji="1" lang="en-US" altLang="ja-JP" sz="2800" b="1" dirty="0" smtClean="0"/>
              <a:t>SPR</a:t>
            </a:r>
            <a:r>
              <a:rPr kumimoji="1" lang="ja-JP" altLang="en-US" sz="2800" b="1" dirty="0" smtClean="0"/>
              <a:t>スペクトルを取得</a:t>
            </a:r>
            <a:endParaRPr kumimoji="1" lang="ja-JP" altLang="en-US" sz="2800" b="1" dirty="0"/>
          </a:p>
        </p:txBody>
      </p:sp>
      <p:sp>
        <p:nvSpPr>
          <p:cNvPr id="4" name="下矢印 3"/>
          <p:cNvSpPr/>
          <p:nvPr/>
        </p:nvSpPr>
        <p:spPr>
          <a:xfrm>
            <a:off x="7026994" y="3681844"/>
            <a:ext cx="1008112" cy="5595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5500590" y="4365104"/>
            <a:ext cx="4060921" cy="1815882"/>
          </a:xfrm>
          <a:prstGeom prst="rect">
            <a:avLst/>
          </a:prstGeom>
          <a:noFill/>
        </p:spPr>
        <p:txBody>
          <a:bodyPr wrap="square" rtlCol="0">
            <a:spAutoFit/>
          </a:bodyPr>
          <a:lstStyle/>
          <a:p>
            <a:r>
              <a:rPr kumimoji="1" lang="en-US" altLang="ja-JP" sz="2800" b="1" dirty="0" smtClean="0"/>
              <a:t>SPR</a:t>
            </a:r>
            <a:r>
              <a:rPr kumimoji="1" lang="ja-JP" altLang="en-US" sz="2800" b="1" dirty="0" smtClean="0"/>
              <a:t>スペクトルから感度を得るためにはまず光源の最適な二つの波長を求める必要がある</a:t>
            </a:r>
            <a:endParaRPr kumimoji="1" lang="ja-JP" altLang="en-US" sz="2800" b="1" dirty="0"/>
          </a:p>
        </p:txBody>
      </p:sp>
    </p:spTree>
    <p:extLst>
      <p:ext uri="{BB962C8B-B14F-4D97-AF65-F5344CB8AC3E}">
        <p14:creationId xmlns:p14="http://schemas.microsoft.com/office/powerpoint/2010/main" val="5396348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504" y="1484784"/>
            <a:ext cx="4467225"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487651" y="331204"/>
            <a:ext cx="3312368" cy="584775"/>
          </a:xfrm>
          <a:prstGeom prst="rect">
            <a:avLst/>
          </a:prstGeom>
          <a:noFill/>
        </p:spPr>
        <p:txBody>
          <a:bodyPr wrap="square" rtlCol="0">
            <a:spAutoFit/>
          </a:bodyPr>
          <a:lstStyle/>
          <a:p>
            <a:r>
              <a:rPr kumimoji="1" lang="ja-JP" altLang="en-US" sz="3200" b="1" dirty="0" smtClean="0">
                <a:solidFill>
                  <a:srgbClr val="FF0000"/>
                </a:solidFill>
              </a:rPr>
              <a:t>波長選択の方法</a:t>
            </a:r>
            <a:endParaRPr kumimoji="1" lang="ja-JP" altLang="en-US" sz="3200" b="1" dirty="0">
              <a:solidFill>
                <a:srgbClr val="FF0000"/>
              </a:solidFill>
            </a:endParaRPr>
          </a:p>
        </p:txBody>
      </p:sp>
      <p:sp>
        <p:nvSpPr>
          <p:cNvPr id="3" name="テキスト ボックス 2"/>
          <p:cNvSpPr txBox="1"/>
          <p:nvPr/>
        </p:nvSpPr>
        <p:spPr>
          <a:xfrm>
            <a:off x="5349044" y="623591"/>
            <a:ext cx="4104456" cy="1200329"/>
          </a:xfrm>
          <a:prstGeom prst="rect">
            <a:avLst/>
          </a:prstGeom>
          <a:noFill/>
        </p:spPr>
        <p:txBody>
          <a:bodyPr wrap="square" rtlCol="0">
            <a:spAutoFit/>
          </a:bodyPr>
          <a:lstStyle/>
          <a:p>
            <a:r>
              <a:rPr kumimoji="1" lang="ja-JP" altLang="en-US" sz="2400" b="1" dirty="0" smtClean="0"/>
              <a:t>最高の感度を得るためには</a:t>
            </a:r>
            <a:endParaRPr kumimoji="1" lang="en-US" altLang="ja-JP" sz="2400" b="1" dirty="0" smtClean="0"/>
          </a:p>
          <a:p>
            <a:r>
              <a:rPr lang="ja-JP" altLang="en-US" sz="2400" b="1" dirty="0" smtClean="0"/>
              <a:t>⇒反射率範囲</a:t>
            </a:r>
            <a:r>
              <a:rPr lang="en-US" altLang="ja-JP" sz="2400" b="1" dirty="0" smtClean="0"/>
              <a:t>(d-a)</a:t>
            </a:r>
            <a:r>
              <a:rPr lang="ja-JP" altLang="en-US" sz="2400" b="1" dirty="0" smtClean="0"/>
              <a:t>をより広くする</a:t>
            </a:r>
            <a:endParaRPr kumimoji="1" lang="ja-JP" altLang="en-US" sz="2400" b="1" dirty="0"/>
          </a:p>
        </p:txBody>
      </p:sp>
      <mc:AlternateContent xmlns:mc="http://schemas.openxmlformats.org/markup-compatibility/2006" xmlns:a14="http://schemas.microsoft.com/office/drawing/2010/main">
        <mc:Choice Requires="a14">
          <p:sp>
            <p:nvSpPr>
              <p:cNvPr id="4" name="テキスト ボックス 3"/>
              <p:cNvSpPr txBox="1"/>
              <p:nvPr/>
            </p:nvSpPr>
            <p:spPr>
              <a:xfrm>
                <a:off x="5350586" y="2452430"/>
                <a:ext cx="3744416" cy="1732654"/>
              </a:xfrm>
              <a:prstGeom prst="rect">
                <a:avLst/>
              </a:prstGeom>
              <a:noFill/>
            </p:spPr>
            <p:txBody>
              <a:bodyPr wrap="square" rtlCol="0">
                <a:spAutoFit/>
              </a:bodyPr>
              <a:lstStyle/>
              <a:p>
                <a:r>
                  <a:rPr kumimoji="1" lang="ja-JP" altLang="en-US" sz="2400" b="1" dirty="0" smtClean="0"/>
                  <a:t>最良の線形性を得るためには</a:t>
                </a:r>
                <a:endParaRPr kumimoji="1" lang="en-US" altLang="ja-JP" sz="2400" b="1" dirty="0" smtClean="0"/>
              </a:p>
              <a:p>
                <a:r>
                  <a:rPr lang="ja-JP" altLang="en-US" sz="2400" b="1" dirty="0" smtClean="0"/>
                  <a:t>⇒二つの勾配の差</a:t>
                </a:r>
                <a:r>
                  <a:rPr lang="en-US" altLang="ja-JP" sz="2400" b="1" dirty="0" smtClean="0"/>
                  <a:t>(</a:t>
                </a:r>
                <a14:m>
                  <m:oMath xmlns:m="http://schemas.openxmlformats.org/officeDocument/2006/math">
                    <m:f>
                      <m:fPr>
                        <m:ctrlPr>
                          <a:rPr lang="en-US" altLang="ja-JP" sz="2400" b="1" i="1" smtClean="0">
                            <a:latin typeface="Cambria Math"/>
                          </a:rPr>
                        </m:ctrlPr>
                      </m:fPr>
                      <m:num>
                        <m:r>
                          <a:rPr lang="en-US" altLang="ja-JP" sz="2400" b="1" i="1" smtClean="0">
                            <a:latin typeface="Cambria Math"/>
                          </a:rPr>
                          <m:t>𝒄</m:t>
                        </m:r>
                        <m:r>
                          <a:rPr lang="en-US" altLang="ja-JP" sz="2400" b="1" i="1" smtClean="0">
                            <a:latin typeface="Cambria Math"/>
                          </a:rPr>
                          <m:t>−</m:t>
                        </m:r>
                        <m:r>
                          <a:rPr lang="en-US" altLang="ja-JP" sz="2400" b="1" i="1" smtClean="0">
                            <a:latin typeface="Cambria Math"/>
                          </a:rPr>
                          <m:t>𝒂</m:t>
                        </m:r>
                      </m:num>
                      <m:den>
                        <m:r>
                          <a:rPr lang="en-US" altLang="ja-JP" sz="2400" b="1" i="1" smtClean="0">
                            <a:latin typeface="Cambria Math"/>
                          </a:rPr>
                          <m:t>𝑪</m:t>
                        </m:r>
                        <m:r>
                          <a:rPr lang="en-US" altLang="ja-JP" sz="2400" b="1" i="1" smtClean="0">
                            <a:latin typeface="Cambria Math"/>
                          </a:rPr>
                          <m:t>−</m:t>
                        </m:r>
                        <m:r>
                          <a:rPr lang="en-US" altLang="ja-JP" sz="2400" b="1" i="1" smtClean="0">
                            <a:latin typeface="Cambria Math"/>
                          </a:rPr>
                          <m:t>𝑨</m:t>
                        </m:r>
                      </m:den>
                    </m:f>
                    <m:r>
                      <a:rPr lang="en-US" altLang="ja-JP" sz="2400" b="1" i="1" smtClean="0">
                        <a:latin typeface="Cambria Math"/>
                      </a:rPr>
                      <m:t>−</m:t>
                    </m:r>
                    <m:f>
                      <m:fPr>
                        <m:ctrlPr>
                          <a:rPr lang="en-US" altLang="ja-JP" sz="2400" b="1" i="1" smtClean="0">
                            <a:latin typeface="Cambria Math"/>
                          </a:rPr>
                        </m:ctrlPr>
                      </m:fPr>
                      <m:num>
                        <m:r>
                          <a:rPr lang="en-US" altLang="ja-JP" sz="2400" b="1" i="1" smtClean="0">
                            <a:latin typeface="Cambria Math"/>
                          </a:rPr>
                          <m:t>𝒅</m:t>
                        </m:r>
                        <m:r>
                          <a:rPr lang="en-US" altLang="ja-JP" sz="2400" b="1" i="1" smtClean="0">
                            <a:latin typeface="Cambria Math"/>
                          </a:rPr>
                          <m:t>−</m:t>
                        </m:r>
                        <m:r>
                          <a:rPr lang="en-US" altLang="ja-JP" sz="2400" b="1" i="1" smtClean="0">
                            <a:latin typeface="Cambria Math"/>
                          </a:rPr>
                          <m:t>𝒃</m:t>
                        </m:r>
                      </m:num>
                      <m:den>
                        <m:r>
                          <a:rPr lang="en-US" altLang="ja-JP" sz="2400" b="1" i="1" smtClean="0">
                            <a:latin typeface="Cambria Math"/>
                          </a:rPr>
                          <m:t>𝑫</m:t>
                        </m:r>
                        <m:r>
                          <a:rPr lang="en-US" altLang="ja-JP" sz="2400" b="1" i="1" smtClean="0">
                            <a:latin typeface="Cambria Math"/>
                          </a:rPr>
                          <m:t>−</m:t>
                        </m:r>
                        <m:r>
                          <a:rPr lang="en-US" altLang="ja-JP" sz="2400" b="1" i="1" smtClean="0">
                            <a:latin typeface="Cambria Math"/>
                          </a:rPr>
                          <m:t>𝑩</m:t>
                        </m:r>
                      </m:den>
                    </m:f>
                    <m:r>
                      <a:rPr lang="en-US" altLang="ja-JP" sz="2400" b="1" i="1" smtClean="0">
                        <a:latin typeface="Cambria Math"/>
                      </a:rPr>
                      <m:t>)</m:t>
                    </m:r>
                  </m:oMath>
                </a14:m>
                <a:r>
                  <a:rPr kumimoji="1" lang="ja-JP" altLang="en-US" sz="2400" b="1" dirty="0" smtClean="0"/>
                  <a:t>を最小にする</a:t>
                </a:r>
                <a:endParaRPr kumimoji="1" lang="ja-JP" altLang="en-US" sz="2400" b="1"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5350586" y="2452430"/>
                <a:ext cx="3744416" cy="1732654"/>
              </a:xfrm>
              <a:prstGeom prst="rect">
                <a:avLst/>
              </a:prstGeom>
              <a:blipFill rotWithShape="1">
                <a:blip r:embed="rId4"/>
                <a:stretch>
                  <a:fillRect l="-2606" t="-2807" b="-2456"/>
                </a:stretch>
              </a:blipFill>
            </p:spPr>
            <p:txBody>
              <a:bodyPr/>
              <a:lstStyle/>
              <a:p>
                <a:r>
                  <a:rPr lang="ja-JP" altLang="en-US">
                    <a:noFill/>
                  </a:rPr>
                  <a:t> </a:t>
                </a:r>
              </a:p>
            </p:txBody>
          </p:sp>
        </mc:Fallback>
      </mc:AlternateContent>
      <p:sp>
        <p:nvSpPr>
          <p:cNvPr id="6" name="角丸四角形 5"/>
          <p:cNvSpPr/>
          <p:nvPr/>
        </p:nvSpPr>
        <p:spPr>
          <a:xfrm>
            <a:off x="5169024" y="467671"/>
            <a:ext cx="4464496" cy="1512168"/>
          </a:xfrm>
          <a:prstGeom prst="round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7" name="角丸四角形 6"/>
          <p:cNvSpPr/>
          <p:nvPr/>
        </p:nvSpPr>
        <p:spPr>
          <a:xfrm>
            <a:off x="5170566" y="2346649"/>
            <a:ext cx="4104456" cy="1944216"/>
          </a:xfrm>
          <a:prstGeom prst="round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 name="下矢印 4"/>
          <p:cNvSpPr/>
          <p:nvPr/>
        </p:nvSpPr>
        <p:spPr>
          <a:xfrm>
            <a:off x="6681192" y="4509120"/>
            <a:ext cx="129614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080378" y="5013176"/>
            <a:ext cx="4497771" cy="1384995"/>
          </a:xfrm>
          <a:prstGeom prst="rect">
            <a:avLst/>
          </a:prstGeom>
          <a:noFill/>
        </p:spPr>
        <p:txBody>
          <a:bodyPr wrap="square" rtlCol="0">
            <a:spAutoFit/>
          </a:bodyPr>
          <a:lstStyle/>
          <a:p>
            <a:r>
              <a:rPr kumimoji="1" lang="ja-JP" altLang="en-US" sz="2800" b="1" dirty="0" smtClean="0">
                <a:solidFill>
                  <a:srgbClr val="FF0000"/>
                </a:solidFill>
              </a:rPr>
              <a:t>二つの条件を満たす波長を膜厚毎に短波長側、長波長側でそれぞれ求めた</a:t>
            </a:r>
            <a:endParaRPr kumimoji="1" lang="ja-JP" altLang="en-US" sz="2800" b="1" dirty="0">
              <a:solidFill>
                <a:srgbClr val="FF0000"/>
              </a:solidFill>
            </a:endParaRPr>
          </a:p>
        </p:txBody>
      </p:sp>
    </p:spTree>
    <p:extLst>
      <p:ext uri="{BB962C8B-B14F-4D97-AF65-F5344CB8AC3E}">
        <p14:creationId xmlns:p14="http://schemas.microsoft.com/office/powerpoint/2010/main" val="4051197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178455065"/>
              </p:ext>
            </p:extLst>
          </p:nvPr>
        </p:nvGraphicFramePr>
        <p:xfrm>
          <a:off x="1064568" y="1268760"/>
          <a:ext cx="7632849" cy="4824533"/>
        </p:xfrm>
        <a:graphic>
          <a:graphicData uri="http://schemas.openxmlformats.org/drawingml/2006/table">
            <a:tbl>
              <a:tblPr firstRow="1" firstCol="1" bandRow="1">
                <a:tableStyleId>{3C2FFA5D-87B4-456A-9821-1D502468CF0F}</a:tableStyleId>
              </a:tblPr>
              <a:tblGrid>
                <a:gridCol w="2544283"/>
                <a:gridCol w="2544283"/>
                <a:gridCol w="2544283"/>
              </a:tblGrid>
              <a:tr h="689219">
                <a:tc rowSpan="2">
                  <a:txBody>
                    <a:bodyPr/>
                    <a:lstStyle/>
                    <a:p>
                      <a:pPr algn="ctr">
                        <a:spcAft>
                          <a:spcPts val="0"/>
                        </a:spcAft>
                      </a:pPr>
                      <a:r>
                        <a:rPr lang="ja-JP" sz="2800" kern="0" dirty="0">
                          <a:effectLst/>
                        </a:rPr>
                        <a:t>金属膜厚</a:t>
                      </a:r>
                      <a:r>
                        <a:rPr lang="en-US" sz="2800" kern="0" dirty="0">
                          <a:effectLst/>
                        </a:rPr>
                        <a:t>(nm)</a:t>
                      </a:r>
                      <a:endParaRPr lang="ja-JP" sz="2400" kern="100" dirty="0">
                        <a:effectLst/>
                        <a:latin typeface="Century"/>
                        <a:ea typeface="ＭＳ 明朝"/>
                        <a:cs typeface="Times New Roman"/>
                      </a:endParaRPr>
                    </a:p>
                  </a:txBody>
                  <a:tcPr marL="62865" marR="62865" marT="0" marB="0" anchor="ctr"/>
                </a:tc>
                <a:tc gridSpan="2">
                  <a:txBody>
                    <a:bodyPr/>
                    <a:lstStyle/>
                    <a:p>
                      <a:pPr algn="ctr">
                        <a:spcAft>
                          <a:spcPts val="0"/>
                        </a:spcAft>
                      </a:pPr>
                      <a:r>
                        <a:rPr lang="ja-JP" sz="2000" kern="0" dirty="0">
                          <a:effectLst/>
                        </a:rPr>
                        <a:t>光の波長</a:t>
                      </a:r>
                      <a:r>
                        <a:rPr lang="en-US" sz="2000" kern="0" dirty="0">
                          <a:effectLst/>
                        </a:rPr>
                        <a:t>(nm)</a:t>
                      </a:r>
                      <a:endParaRPr lang="ja-JP" sz="1800" kern="100" dirty="0">
                        <a:effectLst/>
                        <a:latin typeface="Century"/>
                        <a:ea typeface="ＭＳ 明朝"/>
                        <a:cs typeface="Times New Roman"/>
                      </a:endParaRPr>
                    </a:p>
                  </a:txBody>
                  <a:tcPr marL="62865" marR="62865" marT="0" marB="0" anchor="ctr"/>
                </a:tc>
                <a:tc hMerge="1">
                  <a:txBody>
                    <a:bodyPr/>
                    <a:lstStyle/>
                    <a:p>
                      <a:endParaRPr kumimoji="1" lang="ja-JP" altLang="en-US"/>
                    </a:p>
                  </a:txBody>
                  <a:tcPr/>
                </a:tc>
              </a:tr>
              <a:tr h="689219">
                <a:tc vMerge="1">
                  <a:txBody>
                    <a:bodyPr/>
                    <a:lstStyle/>
                    <a:p>
                      <a:endParaRPr kumimoji="1" lang="ja-JP" altLang="en-US"/>
                    </a:p>
                  </a:txBody>
                  <a:tcPr/>
                </a:tc>
                <a:tc>
                  <a:txBody>
                    <a:bodyPr/>
                    <a:lstStyle/>
                    <a:p>
                      <a:pPr algn="ctr">
                        <a:spcAft>
                          <a:spcPts val="0"/>
                        </a:spcAft>
                      </a:pPr>
                      <a:r>
                        <a:rPr lang="ja-JP" sz="2000" kern="0" dirty="0">
                          <a:effectLst/>
                        </a:rPr>
                        <a:t>短波長側</a:t>
                      </a:r>
                      <a:endParaRPr lang="ja-JP" sz="1800" b="1" kern="100" dirty="0">
                        <a:effectLst/>
                        <a:latin typeface="Century"/>
                        <a:ea typeface="ＭＳ 明朝"/>
                        <a:cs typeface="Times New Roman"/>
                      </a:endParaRPr>
                    </a:p>
                  </a:txBody>
                  <a:tcPr marL="62865" marR="62865" marT="0" marB="0" anchor="ctr"/>
                </a:tc>
                <a:tc>
                  <a:txBody>
                    <a:bodyPr/>
                    <a:lstStyle/>
                    <a:p>
                      <a:pPr algn="ctr">
                        <a:spcAft>
                          <a:spcPts val="0"/>
                        </a:spcAft>
                      </a:pPr>
                      <a:r>
                        <a:rPr lang="ja-JP" sz="1800" kern="0" dirty="0">
                          <a:effectLst/>
                        </a:rPr>
                        <a:t>長波長側</a:t>
                      </a:r>
                      <a:endParaRPr lang="ja-JP" sz="1600" b="1" kern="100" dirty="0">
                        <a:effectLst/>
                        <a:latin typeface="Century"/>
                        <a:ea typeface="ＭＳ 明朝"/>
                        <a:cs typeface="Times New Roman"/>
                      </a:endParaRPr>
                    </a:p>
                  </a:txBody>
                  <a:tcPr marL="62865" marR="62865" marT="0" marB="0" anchor="ctr"/>
                </a:tc>
              </a:tr>
              <a:tr h="689219">
                <a:tc>
                  <a:txBody>
                    <a:bodyPr/>
                    <a:lstStyle/>
                    <a:p>
                      <a:pPr algn="r">
                        <a:spcAft>
                          <a:spcPts val="0"/>
                        </a:spcAft>
                      </a:pPr>
                      <a:r>
                        <a:rPr lang="en-US" sz="2400" kern="0" dirty="0">
                          <a:effectLst/>
                        </a:rPr>
                        <a:t>30</a:t>
                      </a:r>
                      <a:endParaRPr lang="ja-JP" sz="2000" kern="100" dirty="0">
                        <a:effectLst/>
                        <a:latin typeface="Century"/>
                        <a:ea typeface="ＭＳ 明朝"/>
                        <a:cs typeface="Times New Roman"/>
                      </a:endParaRPr>
                    </a:p>
                  </a:txBody>
                  <a:tcPr marL="62865" marR="62865" marT="0" marB="0" anchor="ctr"/>
                </a:tc>
                <a:tc>
                  <a:txBody>
                    <a:bodyPr/>
                    <a:lstStyle/>
                    <a:p>
                      <a:pPr algn="r">
                        <a:spcAft>
                          <a:spcPts val="0"/>
                        </a:spcAft>
                      </a:pPr>
                      <a:r>
                        <a:rPr lang="en-US" sz="2400" kern="0" dirty="0">
                          <a:effectLst/>
                        </a:rPr>
                        <a:t>538.1</a:t>
                      </a:r>
                      <a:endParaRPr lang="ja-JP" sz="2000" kern="100" dirty="0">
                        <a:effectLst/>
                        <a:latin typeface="Century"/>
                        <a:ea typeface="ＭＳ 明朝"/>
                        <a:cs typeface="Times New Roman"/>
                      </a:endParaRPr>
                    </a:p>
                  </a:txBody>
                  <a:tcPr marL="62865" marR="62865" marT="0" marB="0" anchor="ctr"/>
                </a:tc>
                <a:tc>
                  <a:txBody>
                    <a:bodyPr/>
                    <a:lstStyle/>
                    <a:p>
                      <a:pPr algn="r">
                        <a:spcAft>
                          <a:spcPts val="0"/>
                        </a:spcAft>
                      </a:pPr>
                      <a:r>
                        <a:rPr lang="en-US" sz="2400" kern="0" dirty="0">
                          <a:effectLst/>
                        </a:rPr>
                        <a:t>640</a:t>
                      </a:r>
                      <a:endParaRPr lang="ja-JP" sz="2000" kern="100" dirty="0">
                        <a:effectLst/>
                        <a:latin typeface="Century"/>
                        <a:ea typeface="ＭＳ 明朝"/>
                        <a:cs typeface="Times New Roman"/>
                      </a:endParaRPr>
                    </a:p>
                  </a:txBody>
                  <a:tcPr marL="62865" marR="62865" marT="0" marB="0" anchor="ctr"/>
                </a:tc>
              </a:tr>
              <a:tr h="689219">
                <a:tc>
                  <a:txBody>
                    <a:bodyPr/>
                    <a:lstStyle/>
                    <a:p>
                      <a:pPr algn="r">
                        <a:spcAft>
                          <a:spcPts val="0"/>
                        </a:spcAft>
                      </a:pPr>
                      <a:r>
                        <a:rPr lang="en-US" sz="2400" kern="0">
                          <a:effectLst/>
                        </a:rPr>
                        <a:t>40</a:t>
                      </a:r>
                      <a:endParaRPr lang="ja-JP" sz="2000" kern="100">
                        <a:effectLst/>
                        <a:latin typeface="Century"/>
                        <a:ea typeface="ＭＳ 明朝"/>
                        <a:cs typeface="Times New Roman"/>
                      </a:endParaRPr>
                    </a:p>
                  </a:txBody>
                  <a:tcPr marL="62865" marR="62865" marT="0" marB="0" anchor="ctr"/>
                </a:tc>
                <a:tc>
                  <a:txBody>
                    <a:bodyPr/>
                    <a:lstStyle/>
                    <a:p>
                      <a:pPr algn="r">
                        <a:spcAft>
                          <a:spcPts val="0"/>
                        </a:spcAft>
                      </a:pPr>
                      <a:r>
                        <a:rPr lang="en-US" sz="2400" kern="0" dirty="0">
                          <a:effectLst/>
                        </a:rPr>
                        <a:t>565.6</a:t>
                      </a:r>
                      <a:endParaRPr lang="ja-JP" sz="2000" kern="100" dirty="0">
                        <a:effectLst/>
                        <a:latin typeface="Century"/>
                        <a:ea typeface="ＭＳ 明朝"/>
                        <a:cs typeface="Times New Roman"/>
                      </a:endParaRPr>
                    </a:p>
                  </a:txBody>
                  <a:tcPr marL="62865" marR="62865" marT="0" marB="0" anchor="ctr"/>
                </a:tc>
                <a:tc>
                  <a:txBody>
                    <a:bodyPr/>
                    <a:lstStyle/>
                    <a:p>
                      <a:pPr algn="r">
                        <a:spcAft>
                          <a:spcPts val="0"/>
                        </a:spcAft>
                      </a:pPr>
                      <a:r>
                        <a:rPr lang="en-US" sz="2400" kern="0" dirty="0">
                          <a:effectLst/>
                        </a:rPr>
                        <a:t>661</a:t>
                      </a:r>
                      <a:endParaRPr lang="ja-JP" sz="2000" kern="100" dirty="0">
                        <a:effectLst/>
                        <a:latin typeface="Century"/>
                        <a:ea typeface="ＭＳ 明朝"/>
                        <a:cs typeface="Times New Roman"/>
                      </a:endParaRPr>
                    </a:p>
                  </a:txBody>
                  <a:tcPr marL="62865" marR="62865" marT="0" marB="0" anchor="ctr"/>
                </a:tc>
              </a:tr>
              <a:tr h="689219">
                <a:tc>
                  <a:txBody>
                    <a:bodyPr/>
                    <a:lstStyle/>
                    <a:p>
                      <a:pPr algn="r">
                        <a:spcAft>
                          <a:spcPts val="0"/>
                        </a:spcAft>
                      </a:pPr>
                      <a:r>
                        <a:rPr lang="en-US" sz="2400" kern="0">
                          <a:effectLst/>
                        </a:rPr>
                        <a:t>50</a:t>
                      </a:r>
                      <a:endParaRPr lang="ja-JP" sz="2000" kern="100">
                        <a:effectLst/>
                        <a:latin typeface="Century"/>
                        <a:ea typeface="ＭＳ 明朝"/>
                        <a:cs typeface="Times New Roman"/>
                      </a:endParaRPr>
                    </a:p>
                  </a:txBody>
                  <a:tcPr marL="62865" marR="62865" marT="0" marB="0" anchor="ctr"/>
                </a:tc>
                <a:tc>
                  <a:txBody>
                    <a:bodyPr/>
                    <a:lstStyle/>
                    <a:p>
                      <a:pPr algn="r">
                        <a:spcAft>
                          <a:spcPts val="0"/>
                        </a:spcAft>
                      </a:pPr>
                      <a:r>
                        <a:rPr lang="en-US" sz="2400" kern="0" dirty="0">
                          <a:effectLst/>
                        </a:rPr>
                        <a:t>587.7</a:t>
                      </a:r>
                      <a:endParaRPr lang="ja-JP" sz="2000" kern="100" dirty="0">
                        <a:effectLst/>
                        <a:latin typeface="Century"/>
                        <a:ea typeface="ＭＳ 明朝"/>
                        <a:cs typeface="Times New Roman"/>
                      </a:endParaRPr>
                    </a:p>
                  </a:txBody>
                  <a:tcPr marL="62865" marR="62865" marT="0" marB="0" anchor="ctr"/>
                </a:tc>
                <a:tc>
                  <a:txBody>
                    <a:bodyPr/>
                    <a:lstStyle/>
                    <a:p>
                      <a:pPr algn="r">
                        <a:spcAft>
                          <a:spcPts val="0"/>
                        </a:spcAft>
                      </a:pPr>
                      <a:r>
                        <a:rPr lang="en-US" sz="2400" kern="0" dirty="0">
                          <a:effectLst/>
                        </a:rPr>
                        <a:t>659.2</a:t>
                      </a:r>
                      <a:endParaRPr lang="ja-JP" sz="2000" kern="100" dirty="0">
                        <a:effectLst/>
                        <a:latin typeface="Century"/>
                        <a:ea typeface="ＭＳ 明朝"/>
                        <a:cs typeface="Times New Roman"/>
                      </a:endParaRPr>
                    </a:p>
                  </a:txBody>
                  <a:tcPr marL="62865" marR="62865" marT="0" marB="0" anchor="ctr"/>
                </a:tc>
              </a:tr>
              <a:tr h="689219">
                <a:tc>
                  <a:txBody>
                    <a:bodyPr/>
                    <a:lstStyle/>
                    <a:p>
                      <a:pPr algn="r">
                        <a:spcAft>
                          <a:spcPts val="0"/>
                        </a:spcAft>
                      </a:pPr>
                      <a:r>
                        <a:rPr lang="en-US" sz="2400" kern="0">
                          <a:effectLst/>
                        </a:rPr>
                        <a:t>60</a:t>
                      </a:r>
                      <a:endParaRPr lang="ja-JP" sz="2000" kern="100">
                        <a:effectLst/>
                        <a:latin typeface="Century"/>
                        <a:ea typeface="ＭＳ 明朝"/>
                        <a:cs typeface="Times New Roman"/>
                      </a:endParaRPr>
                    </a:p>
                  </a:txBody>
                  <a:tcPr marL="62865" marR="62865" marT="0" marB="0" anchor="ctr"/>
                </a:tc>
                <a:tc>
                  <a:txBody>
                    <a:bodyPr/>
                    <a:lstStyle/>
                    <a:p>
                      <a:pPr algn="r">
                        <a:spcAft>
                          <a:spcPts val="0"/>
                        </a:spcAft>
                      </a:pPr>
                      <a:r>
                        <a:rPr lang="en-US" sz="2400" kern="0">
                          <a:effectLst/>
                        </a:rPr>
                        <a:t>609.6</a:t>
                      </a:r>
                      <a:endParaRPr lang="ja-JP" sz="2000" kern="100">
                        <a:effectLst/>
                        <a:latin typeface="Century"/>
                        <a:ea typeface="ＭＳ 明朝"/>
                        <a:cs typeface="Times New Roman"/>
                      </a:endParaRPr>
                    </a:p>
                  </a:txBody>
                  <a:tcPr marL="62865" marR="62865" marT="0" marB="0" anchor="ctr"/>
                </a:tc>
                <a:tc>
                  <a:txBody>
                    <a:bodyPr/>
                    <a:lstStyle/>
                    <a:p>
                      <a:pPr algn="r">
                        <a:spcAft>
                          <a:spcPts val="0"/>
                        </a:spcAft>
                      </a:pPr>
                      <a:r>
                        <a:rPr lang="en-US" sz="2400" kern="0" dirty="0">
                          <a:effectLst/>
                        </a:rPr>
                        <a:t>675.9</a:t>
                      </a:r>
                      <a:endParaRPr lang="ja-JP" sz="2000" kern="100" dirty="0">
                        <a:effectLst/>
                        <a:latin typeface="Century"/>
                        <a:ea typeface="ＭＳ 明朝"/>
                        <a:cs typeface="Times New Roman"/>
                      </a:endParaRPr>
                    </a:p>
                  </a:txBody>
                  <a:tcPr marL="62865" marR="62865" marT="0" marB="0" anchor="ctr"/>
                </a:tc>
              </a:tr>
              <a:tr h="689219">
                <a:tc>
                  <a:txBody>
                    <a:bodyPr/>
                    <a:lstStyle/>
                    <a:p>
                      <a:pPr algn="r">
                        <a:spcAft>
                          <a:spcPts val="0"/>
                        </a:spcAft>
                      </a:pPr>
                      <a:r>
                        <a:rPr lang="en-US" sz="2400" kern="0">
                          <a:effectLst/>
                        </a:rPr>
                        <a:t>70</a:t>
                      </a:r>
                      <a:endParaRPr lang="ja-JP" sz="2000" kern="100">
                        <a:effectLst/>
                        <a:latin typeface="Century"/>
                        <a:ea typeface="ＭＳ 明朝"/>
                        <a:cs typeface="Times New Roman"/>
                      </a:endParaRPr>
                    </a:p>
                  </a:txBody>
                  <a:tcPr marL="62865" marR="62865" marT="0" marB="0" anchor="ctr"/>
                </a:tc>
                <a:tc>
                  <a:txBody>
                    <a:bodyPr/>
                    <a:lstStyle/>
                    <a:p>
                      <a:pPr algn="r">
                        <a:spcAft>
                          <a:spcPts val="0"/>
                        </a:spcAft>
                      </a:pPr>
                      <a:r>
                        <a:rPr lang="en-US" sz="2400" kern="0">
                          <a:effectLst/>
                        </a:rPr>
                        <a:t>616.8</a:t>
                      </a:r>
                      <a:endParaRPr lang="ja-JP" sz="2000" kern="100">
                        <a:effectLst/>
                        <a:latin typeface="Century"/>
                        <a:ea typeface="ＭＳ 明朝"/>
                        <a:cs typeface="Times New Roman"/>
                      </a:endParaRPr>
                    </a:p>
                  </a:txBody>
                  <a:tcPr marL="62865" marR="62865" marT="0" marB="0" anchor="ctr"/>
                </a:tc>
                <a:tc>
                  <a:txBody>
                    <a:bodyPr/>
                    <a:lstStyle/>
                    <a:p>
                      <a:pPr algn="r">
                        <a:spcAft>
                          <a:spcPts val="0"/>
                        </a:spcAft>
                      </a:pPr>
                      <a:r>
                        <a:rPr lang="en-US" sz="2400" kern="0" dirty="0">
                          <a:effectLst/>
                        </a:rPr>
                        <a:t>664</a:t>
                      </a:r>
                      <a:endParaRPr lang="ja-JP" sz="2000" kern="100" dirty="0">
                        <a:effectLst/>
                        <a:latin typeface="Century"/>
                        <a:ea typeface="ＭＳ 明朝"/>
                        <a:cs typeface="Times New Roman"/>
                      </a:endParaRPr>
                    </a:p>
                  </a:txBody>
                  <a:tcPr marL="62865" marR="62865" marT="0" marB="0" anchor="ctr"/>
                </a:tc>
              </a:tr>
            </a:tbl>
          </a:graphicData>
        </a:graphic>
      </p:graphicFrame>
      <p:sp>
        <p:nvSpPr>
          <p:cNvPr id="3" name="テキスト ボックス 2"/>
          <p:cNvSpPr txBox="1"/>
          <p:nvPr/>
        </p:nvSpPr>
        <p:spPr>
          <a:xfrm>
            <a:off x="1280592" y="213520"/>
            <a:ext cx="6408712" cy="584775"/>
          </a:xfrm>
          <a:prstGeom prst="rect">
            <a:avLst/>
          </a:prstGeom>
          <a:noFill/>
        </p:spPr>
        <p:txBody>
          <a:bodyPr wrap="square" rtlCol="0">
            <a:spAutoFit/>
          </a:bodyPr>
          <a:lstStyle/>
          <a:p>
            <a:r>
              <a:rPr kumimoji="1" lang="ja-JP" altLang="en-US" sz="3200" b="1" dirty="0" smtClean="0">
                <a:solidFill>
                  <a:srgbClr val="FF0000"/>
                </a:solidFill>
              </a:rPr>
              <a:t>実験結果（膜厚毎の最良の波長）</a:t>
            </a:r>
            <a:endParaRPr kumimoji="1" lang="ja-JP" altLang="en-US" sz="3200" b="1" dirty="0">
              <a:solidFill>
                <a:srgbClr val="FF0000"/>
              </a:solidFill>
            </a:endParaRPr>
          </a:p>
        </p:txBody>
      </p:sp>
    </p:spTree>
    <p:extLst>
      <p:ext uri="{BB962C8B-B14F-4D97-AF65-F5344CB8AC3E}">
        <p14:creationId xmlns:p14="http://schemas.microsoft.com/office/powerpoint/2010/main" val="1558068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1124744"/>
            <a:ext cx="4514850" cy="5426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438150" y="236603"/>
            <a:ext cx="9267378" cy="584775"/>
          </a:xfrm>
          <a:prstGeom prst="rect">
            <a:avLst/>
          </a:prstGeom>
          <a:noFill/>
        </p:spPr>
        <p:txBody>
          <a:bodyPr wrap="square" rtlCol="0">
            <a:spAutoFit/>
          </a:bodyPr>
          <a:lstStyle/>
          <a:p>
            <a:r>
              <a:rPr kumimoji="1" lang="ja-JP" altLang="en-US" sz="3200" b="1" dirty="0" smtClean="0">
                <a:solidFill>
                  <a:srgbClr val="FF0000"/>
                </a:solidFill>
              </a:rPr>
              <a:t>実験結果（膜厚毎の反射率の差分と屈折率）</a:t>
            </a:r>
            <a:endParaRPr kumimoji="1" lang="ja-JP" altLang="en-US" sz="3200" b="1" dirty="0">
              <a:solidFill>
                <a:srgbClr val="FF0000"/>
              </a:solidFill>
            </a:endParaRPr>
          </a:p>
        </p:txBody>
      </p:sp>
      <p:sp>
        <p:nvSpPr>
          <p:cNvPr id="3" name="テキスト ボックス 2"/>
          <p:cNvSpPr txBox="1"/>
          <p:nvPr/>
        </p:nvSpPr>
        <p:spPr>
          <a:xfrm>
            <a:off x="5071063" y="821378"/>
            <a:ext cx="4248472" cy="954107"/>
          </a:xfrm>
          <a:prstGeom prst="rect">
            <a:avLst/>
          </a:prstGeom>
          <a:noFill/>
        </p:spPr>
        <p:txBody>
          <a:bodyPr wrap="square" rtlCol="0">
            <a:spAutoFit/>
          </a:bodyPr>
          <a:lstStyle/>
          <a:p>
            <a:r>
              <a:rPr kumimoji="1" lang="ja-JP" altLang="en-US" sz="2800" b="1" dirty="0" smtClean="0"/>
              <a:t>膜厚</a:t>
            </a:r>
            <a:r>
              <a:rPr kumimoji="1" lang="en-US" altLang="ja-JP" sz="2800" b="1" dirty="0" smtClean="0"/>
              <a:t>60nm</a:t>
            </a:r>
            <a:r>
              <a:rPr kumimoji="1" lang="ja-JP" altLang="en-US" sz="2800" b="1" dirty="0" smtClean="0"/>
              <a:t>のときが最も屈折率の差が大きかった</a:t>
            </a:r>
            <a:endParaRPr kumimoji="1" lang="ja-JP" altLang="en-US" sz="2800" b="1" dirty="0"/>
          </a:p>
        </p:txBody>
      </p:sp>
      <p:sp>
        <p:nvSpPr>
          <p:cNvPr id="4" name="下矢印 3"/>
          <p:cNvSpPr/>
          <p:nvPr/>
        </p:nvSpPr>
        <p:spPr>
          <a:xfrm>
            <a:off x="6621016" y="2108490"/>
            <a:ext cx="936104" cy="5994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5071839" y="2707979"/>
            <a:ext cx="4248472" cy="954107"/>
          </a:xfrm>
          <a:prstGeom prst="rect">
            <a:avLst/>
          </a:prstGeom>
          <a:noFill/>
        </p:spPr>
        <p:txBody>
          <a:bodyPr wrap="square" rtlCol="0">
            <a:spAutoFit/>
          </a:bodyPr>
          <a:lstStyle/>
          <a:p>
            <a:r>
              <a:rPr kumimoji="1" lang="ja-JP" altLang="en-US" sz="2800" b="1" dirty="0" smtClean="0"/>
              <a:t>膜厚</a:t>
            </a:r>
            <a:r>
              <a:rPr kumimoji="1" lang="en-US" altLang="ja-JP" sz="2800" b="1" dirty="0" smtClean="0"/>
              <a:t>60nm</a:t>
            </a:r>
            <a:r>
              <a:rPr kumimoji="1" lang="ja-JP" altLang="en-US" sz="2800" b="1" dirty="0" smtClean="0"/>
              <a:t>が最も高い感度が得られる金属膜厚</a:t>
            </a:r>
            <a:endParaRPr kumimoji="1" lang="ja-JP" altLang="en-US" sz="2800" b="1" dirty="0"/>
          </a:p>
        </p:txBody>
      </p:sp>
      <p:sp>
        <p:nvSpPr>
          <p:cNvPr id="6" name="下矢印 5"/>
          <p:cNvSpPr/>
          <p:nvPr/>
        </p:nvSpPr>
        <p:spPr>
          <a:xfrm>
            <a:off x="6693024" y="3662086"/>
            <a:ext cx="792088" cy="5580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5071839" y="4229275"/>
            <a:ext cx="4834161" cy="954107"/>
          </a:xfrm>
          <a:prstGeom prst="rect">
            <a:avLst/>
          </a:prstGeom>
          <a:noFill/>
        </p:spPr>
        <p:txBody>
          <a:bodyPr wrap="square" rtlCol="0">
            <a:spAutoFit/>
          </a:bodyPr>
          <a:lstStyle/>
          <a:p>
            <a:r>
              <a:rPr kumimoji="1" lang="ja-JP" altLang="en-US" sz="2800" b="1" dirty="0" smtClean="0"/>
              <a:t>この時の光源の二つの波長は</a:t>
            </a:r>
            <a:r>
              <a:rPr kumimoji="1" lang="en-US" altLang="ja-JP" sz="2800" b="1" dirty="0" smtClean="0"/>
              <a:t>609.6nm</a:t>
            </a:r>
            <a:r>
              <a:rPr kumimoji="1" lang="ja-JP" altLang="en-US" sz="2800" b="1" dirty="0" smtClean="0"/>
              <a:t>と</a:t>
            </a:r>
            <a:r>
              <a:rPr kumimoji="1" lang="en-US" altLang="ja-JP" sz="2800" b="1" dirty="0" smtClean="0"/>
              <a:t>675.9nm</a:t>
            </a:r>
            <a:r>
              <a:rPr kumimoji="1" lang="ja-JP" altLang="en-US" sz="2800" b="1" dirty="0" smtClean="0"/>
              <a:t>である</a:t>
            </a:r>
            <a:endParaRPr kumimoji="1" lang="ja-JP" altLang="en-US" sz="2800" b="1" dirty="0"/>
          </a:p>
        </p:txBody>
      </p:sp>
      <p:sp>
        <p:nvSpPr>
          <p:cNvPr id="8" name="下矢印 7"/>
          <p:cNvSpPr/>
          <p:nvPr/>
        </p:nvSpPr>
        <p:spPr>
          <a:xfrm>
            <a:off x="6729028" y="5227836"/>
            <a:ext cx="720080" cy="4860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071063" y="5599849"/>
            <a:ext cx="4497288" cy="954107"/>
          </a:xfrm>
          <a:prstGeom prst="rect">
            <a:avLst/>
          </a:prstGeom>
          <a:noFill/>
        </p:spPr>
        <p:txBody>
          <a:bodyPr wrap="square" rtlCol="0">
            <a:spAutoFit/>
          </a:bodyPr>
          <a:lstStyle/>
          <a:p>
            <a:r>
              <a:rPr kumimoji="1" lang="ja-JP" altLang="en-US" sz="2800" b="1" dirty="0" smtClean="0"/>
              <a:t>この条件での屈折率</a:t>
            </a:r>
            <a:r>
              <a:rPr lang="ja-JP" altLang="en-US" sz="2800" b="1" dirty="0" smtClean="0"/>
              <a:t>範囲の推定</a:t>
            </a:r>
            <a:endParaRPr kumimoji="1" lang="ja-JP" altLang="en-US" sz="2800" b="1" dirty="0"/>
          </a:p>
        </p:txBody>
      </p:sp>
    </p:spTree>
    <p:extLst>
      <p:ext uri="{BB962C8B-B14F-4D97-AF65-F5344CB8AC3E}">
        <p14:creationId xmlns:p14="http://schemas.microsoft.com/office/powerpoint/2010/main" val="38981028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32520" y="332656"/>
            <a:ext cx="6408712" cy="523220"/>
          </a:xfrm>
          <a:prstGeom prst="rect">
            <a:avLst/>
          </a:prstGeom>
          <a:noFill/>
        </p:spPr>
        <p:txBody>
          <a:bodyPr wrap="square" rtlCol="0">
            <a:spAutoFit/>
          </a:bodyPr>
          <a:lstStyle/>
          <a:p>
            <a:r>
              <a:rPr kumimoji="1" lang="ja-JP" altLang="en-US" sz="2800" b="1" dirty="0" smtClean="0">
                <a:solidFill>
                  <a:srgbClr val="FF0000"/>
                </a:solidFill>
              </a:rPr>
              <a:t>実験結果（屈折率範囲の推定）</a:t>
            </a:r>
            <a:endParaRPr kumimoji="1" lang="ja-JP" altLang="en-US" sz="2800" b="1" dirty="0">
              <a:solidFill>
                <a:srgbClr val="FF0000"/>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481" y="1124744"/>
            <a:ext cx="4032448"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4736976" y="2748409"/>
            <a:ext cx="4896544" cy="1200329"/>
          </a:xfrm>
          <a:prstGeom prst="rect">
            <a:avLst/>
          </a:prstGeom>
          <a:noFill/>
        </p:spPr>
        <p:txBody>
          <a:bodyPr wrap="square" rtlCol="0">
            <a:spAutoFit/>
          </a:bodyPr>
          <a:lstStyle/>
          <a:p>
            <a:r>
              <a:rPr lang="ja-JP" altLang="en-US" sz="2400" b="1" dirty="0" smtClean="0"/>
              <a:t>屈折率範囲が</a:t>
            </a:r>
            <a:r>
              <a:rPr lang="en-US" altLang="ja-JP" sz="2400" b="1" dirty="0" smtClean="0"/>
              <a:t>1.333</a:t>
            </a:r>
            <a:r>
              <a:rPr lang="ja-JP" altLang="en-US" sz="2400" b="1" dirty="0" smtClean="0"/>
              <a:t>から</a:t>
            </a:r>
            <a:r>
              <a:rPr lang="en-US" altLang="ja-JP" sz="2400" b="1" dirty="0" smtClean="0"/>
              <a:t>1.3616</a:t>
            </a:r>
            <a:r>
              <a:rPr lang="ja-JP" altLang="en-US" sz="2400" b="1" dirty="0" smtClean="0"/>
              <a:t>の範囲でセンサーは線形に応答している</a:t>
            </a:r>
            <a:endParaRPr kumimoji="1" lang="ja-JP" altLang="en-US" sz="2400" b="1" dirty="0"/>
          </a:p>
        </p:txBody>
      </p:sp>
      <p:sp>
        <p:nvSpPr>
          <p:cNvPr id="4" name="下矢印 3"/>
          <p:cNvSpPr/>
          <p:nvPr/>
        </p:nvSpPr>
        <p:spPr>
          <a:xfrm>
            <a:off x="6537176" y="3948738"/>
            <a:ext cx="1080120" cy="4883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4736976" y="4437112"/>
            <a:ext cx="4896544" cy="2308324"/>
          </a:xfrm>
          <a:prstGeom prst="rect">
            <a:avLst/>
          </a:prstGeom>
          <a:noFill/>
        </p:spPr>
        <p:txBody>
          <a:bodyPr wrap="square" rtlCol="0">
            <a:spAutoFit/>
          </a:bodyPr>
          <a:lstStyle/>
          <a:p>
            <a:pPr>
              <a:lnSpc>
                <a:spcPct val="150000"/>
              </a:lnSpc>
            </a:pPr>
            <a:r>
              <a:rPr kumimoji="1" lang="ja-JP" altLang="en-US" sz="2400" b="1" dirty="0" smtClean="0">
                <a:solidFill>
                  <a:srgbClr val="FF0000"/>
                </a:solidFill>
              </a:rPr>
              <a:t>屈折率範囲</a:t>
            </a:r>
            <a:r>
              <a:rPr kumimoji="1" lang="en-US" altLang="ja-JP" sz="2400" b="1" dirty="0" smtClean="0">
                <a:solidFill>
                  <a:srgbClr val="FF0000"/>
                </a:solidFill>
              </a:rPr>
              <a:t>1.333</a:t>
            </a:r>
            <a:r>
              <a:rPr kumimoji="1" lang="ja-JP" altLang="en-US" sz="2400" b="1" dirty="0" smtClean="0">
                <a:solidFill>
                  <a:srgbClr val="FF0000"/>
                </a:solidFill>
              </a:rPr>
              <a:t>から</a:t>
            </a:r>
            <a:r>
              <a:rPr kumimoji="1" lang="en-US" altLang="ja-JP" sz="2400" b="1" dirty="0" smtClean="0">
                <a:solidFill>
                  <a:srgbClr val="FF0000"/>
                </a:solidFill>
              </a:rPr>
              <a:t>1.3616</a:t>
            </a:r>
            <a:r>
              <a:rPr kumimoji="1" lang="ja-JP" altLang="en-US" sz="2400" b="1" dirty="0" smtClean="0">
                <a:solidFill>
                  <a:srgbClr val="FF0000"/>
                </a:solidFill>
              </a:rPr>
              <a:t>の範囲で感度と線形性の優れたデュアルカラー光ファイバー</a:t>
            </a:r>
            <a:r>
              <a:rPr kumimoji="1" lang="en-US" altLang="ja-JP" sz="2400" b="1" dirty="0" smtClean="0">
                <a:solidFill>
                  <a:srgbClr val="FF0000"/>
                </a:solidFill>
              </a:rPr>
              <a:t>SPR</a:t>
            </a:r>
            <a:r>
              <a:rPr kumimoji="1" lang="ja-JP" altLang="en-US" sz="2400" b="1" dirty="0" smtClean="0">
                <a:solidFill>
                  <a:srgbClr val="FF0000"/>
                </a:solidFill>
              </a:rPr>
              <a:t>センサーの実現が可能</a:t>
            </a:r>
            <a:endParaRPr kumimoji="1" lang="ja-JP" altLang="en-US" sz="2400" b="1" dirty="0">
              <a:solidFill>
                <a:srgbClr val="FF0000"/>
              </a:solidFill>
            </a:endParaRPr>
          </a:p>
        </p:txBody>
      </p:sp>
      <p:sp>
        <p:nvSpPr>
          <p:cNvPr id="6" name="テキスト ボックス 5"/>
          <p:cNvSpPr txBox="1"/>
          <p:nvPr/>
        </p:nvSpPr>
        <p:spPr>
          <a:xfrm>
            <a:off x="4736976" y="837588"/>
            <a:ext cx="4896544" cy="1508105"/>
          </a:xfrm>
          <a:prstGeom prst="rect">
            <a:avLst/>
          </a:prstGeom>
          <a:noFill/>
        </p:spPr>
        <p:txBody>
          <a:bodyPr wrap="square" rtlCol="0">
            <a:spAutoFit/>
          </a:bodyPr>
          <a:lstStyle/>
          <a:p>
            <a:r>
              <a:rPr lang="ja-JP" altLang="en-US" sz="2400" b="1" dirty="0"/>
              <a:t>金属膜厚</a:t>
            </a:r>
            <a:r>
              <a:rPr lang="en-US" altLang="ja-JP" sz="2400" b="1" dirty="0"/>
              <a:t>60nm,</a:t>
            </a:r>
            <a:r>
              <a:rPr lang="ja-JP" altLang="en-US" sz="2400" b="1" dirty="0"/>
              <a:t>光源の波長</a:t>
            </a:r>
            <a:r>
              <a:rPr lang="en-US" altLang="ja-JP" sz="2400" b="1" dirty="0"/>
              <a:t>609.6nm,675.9nm</a:t>
            </a:r>
            <a:r>
              <a:rPr lang="ja-JP" altLang="en-US" sz="2400" b="1" dirty="0"/>
              <a:t>の</a:t>
            </a:r>
            <a:r>
              <a:rPr lang="en-US" altLang="ja-JP" sz="2400" b="1" dirty="0"/>
              <a:t>SPR</a:t>
            </a:r>
            <a:r>
              <a:rPr lang="ja-JP" altLang="en-US" sz="2400" b="1" dirty="0"/>
              <a:t>センサーの感度と線形性を推定した</a:t>
            </a:r>
            <a:endParaRPr lang="en-US" altLang="ja-JP" sz="2400" b="1" dirty="0"/>
          </a:p>
          <a:p>
            <a:endParaRPr kumimoji="1" lang="ja-JP" altLang="en-US" dirty="0"/>
          </a:p>
        </p:txBody>
      </p:sp>
      <p:sp>
        <p:nvSpPr>
          <p:cNvPr id="7" name="下矢印 6"/>
          <p:cNvSpPr/>
          <p:nvPr/>
        </p:nvSpPr>
        <p:spPr>
          <a:xfrm>
            <a:off x="6537176" y="2093665"/>
            <a:ext cx="93610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25732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44488" y="227021"/>
            <a:ext cx="7992888" cy="954107"/>
          </a:xfrm>
          <a:prstGeom prst="rect">
            <a:avLst/>
          </a:prstGeom>
          <a:noFill/>
        </p:spPr>
        <p:txBody>
          <a:bodyPr wrap="square" rtlCol="0">
            <a:spAutoFit/>
          </a:bodyPr>
          <a:lstStyle/>
          <a:p>
            <a:r>
              <a:rPr kumimoji="1" lang="ja-JP" altLang="en-US" sz="2800" b="1" dirty="0" smtClean="0">
                <a:solidFill>
                  <a:srgbClr val="FF0000"/>
                </a:solidFill>
              </a:rPr>
              <a:t>光源のスペクトル幅がセンサーの感度や線形性に及ぼす影響</a:t>
            </a:r>
            <a:endParaRPr kumimoji="1" lang="ja-JP" altLang="en-US" sz="2800" b="1" dirty="0">
              <a:solidFill>
                <a:srgbClr val="FF0000"/>
              </a:solidFill>
            </a:endParaRPr>
          </a:p>
        </p:txBody>
      </p:sp>
      <p:sp>
        <p:nvSpPr>
          <p:cNvPr id="3" name="テキスト ボックス 2"/>
          <p:cNvSpPr txBox="1"/>
          <p:nvPr/>
        </p:nvSpPr>
        <p:spPr>
          <a:xfrm>
            <a:off x="344488" y="1412776"/>
            <a:ext cx="8640960" cy="830997"/>
          </a:xfrm>
          <a:prstGeom prst="rect">
            <a:avLst/>
          </a:prstGeom>
          <a:noFill/>
        </p:spPr>
        <p:txBody>
          <a:bodyPr wrap="square" rtlCol="0">
            <a:spAutoFit/>
          </a:bodyPr>
          <a:lstStyle/>
          <a:p>
            <a:r>
              <a:rPr kumimoji="1" lang="ja-JP" altLang="en-US" sz="2400" b="1" dirty="0" smtClean="0">
                <a:solidFill>
                  <a:srgbClr val="002060"/>
                </a:solidFill>
              </a:rPr>
              <a:t>光源のスペクトル幅が光ファイバー</a:t>
            </a:r>
            <a:r>
              <a:rPr kumimoji="1" lang="en-US" altLang="ja-JP" sz="2400" b="1" dirty="0" smtClean="0">
                <a:solidFill>
                  <a:srgbClr val="002060"/>
                </a:solidFill>
              </a:rPr>
              <a:t>SPR</a:t>
            </a:r>
            <a:r>
              <a:rPr kumimoji="1" lang="ja-JP" altLang="en-US" sz="2400" b="1" dirty="0" smtClean="0">
                <a:solidFill>
                  <a:srgbClr val="002060"/>
                </a:solidFill>
              </a:rPr>
              <a:t>センサーの感度、線形性に及ぼす影響を数値的に評価する</a:t>
            </a:r>
            <a:endParaRPr kumimoji="1" lang="ja-JP" altLang="en-US" sz="2400" b="1" dirty="0">
              <a:solidFill>
                <a:srgbClr val="002060"/>
              </a:solidFill>
            </a:endParaRPr>
          </a:p>
        </p:txBody>
      </p:sp>
      <p:sp>
        <p:nvSpPr>
          <p:cNvPr id="4" name="テキスト ボックス 3"/>
          <p:cNvSpPr txBox="1"/>
          <p:nvPr/>
        </p:nvSpPr>
        <p:spPr>
          <a:xfrm>
            <a:off x="560512" y="2449783"/>
            <a:ext cx="7488832" cy="1938992"/>
          </a:xfrm>
          <a:prstGeom prst="rect">
            <a:avLst/>
          </a:prstGeom>
          <a:noFill/>
        </p:spPr>
        <p:txBody>
          <a:bodyPr wrap="square" rtlCol="0">
            <a:spAutoFit/>
          </a:bodyPr>
          <a:lstStyle/>
          <a:p>
            <a:r>
              <a:rPr lang="ja-JP" altLang="en-US" sz="2400" b="1" dirty="0" smtClean="0"/>
              <a:t>■方法</a:t>
            </a:r>
            <a:endParaRPr lang="en-US" altLang="ja-JP" sz="2400" b="1" dirty="0" smtClean="0"/>
          </a:p>
          <a:p>
            <a:r>
              <a:rPr kumimoji="1" lang="ja-JP" altLang="en-US" sz="2400" b="1" dirty="0" smtClean="0"/>
              <a:t>金属膜厚</a:t>
            </a:r>
            <a:r>
              <a:rPr kumimoji="1" lang="en-US" altLang="ja-JP" sz="2400" b="1" dirty="0" smtClean="0"/>
              <a:t>60nm</a:t>
            </a:r>
            <a:r>
              <a:rPr kumimoji="1" lang="ja-JP" altLang="en-US" sz="2400" b="1" dirty="0" smtClean="0"/>
              <a:t>のセンサーの</a:t>
            </a:r>
            <a:r>
              <a:rPr kumimoji="1" lang="en-US" altLang="ja-JP" sz="2400" b="1" dirty="0" smtClean="0"/>
              <a:t>SPR</a:t>
            </a:r>
            <a:r>
              <a:rPr kumimoji="1" lang="ja-JP" altLang="en-US" sz="2400" b="1" dirty="0" smtClean="0"/>
              <a:t>スペクトルの感度・線形性を示す差分反射率</a:t>
            </a:r>
            <a:r>
              <a:rPr lang="ja-JP" altLang="en-US" sz="2400" b="1" dirty="0"/>
              <a:t>－</a:t>
            </a:r>
            <a:r>
              <a:rPr kumimoji="1" lang="ja-JP" altLang="en-US" sz="2400" b="1" dirty="0" smtClean="0"/>
              <a:t>屈折率直線の差分反射率に対する光源のスペクトル幅を</a:t>
            </a:r>
            <a:r>
              <a:rPr kumimoji="1" lang="en-US" altLang="ja-JP" sz="2400" b="1" dirty="0" smtClean="0"/>
              <a:t>1nm</a:t>
            </a:r>
            <a:r>
              <a:rPr kumimoji="1" lang="ja-JP" altLang="en-US" sz="2400" b="1" dirty="0" smtClean="0"/>
              <a:t>から</a:t>
            </a:r>
            <a:r>
              <a:rPr kumimoji="1" lang="en-US" altLang="ja-JP" sz="2400" b="1" dirty="0" smtClean="0"/>
              <a:t>80nm</a:t>
            </a:r>
            <a:r>
              <a:rPr kumimoji="1" lang="ja-JP" altLang="en-US" sz="2400" b="1" dirty="0" err="1" smtClean="0"/>
              <a:t>まで</a:t>
            </a:r>
            <a:r>
              <a:rPr kumimoji="1" lang="ja-JP" altLang="en-US" sz="2400" b="1" dirty="0" smtClean="0"/>
              <a:t>変えた時の差分反射率のずれを計算する</a:t>
            </a:r>
            <a:endParaRPr kumimoji="1" lang="ja-JP" altLang="en-US" sz="2400" b="1" dirty="0"/>
          </a:p>
        </p:txBody>
      </p:sp>
      <mc:AlternateContent xmlns:mc="http://schemas.openxmlformats.org/markup-compatibility/2006" xmlns:a14="http://schemas.microsoft.com/office/drawing/2010/main">
        <mc:Choice Requires="a14">
          <p:sp>
            <p:nvSpPr>
              <p:cNvPr id="5" name="正方形/長方形 4"/>
              <p:cNvSpPr/>
              <p:nvPr/>
            </p:nvSpPr>
            <p:spPr>
              <a:xfrm>
                <a:off x="3440832" y="4388775"/>
                <a:ext cx="2637773" cy="696409"/>
              </a:xfrm>
              <a:prstGeom prst="rect">
                <a:avLst/>
              </a:prstGeom>
            </p:spPr>
            <p:txBody>
              <a:bodyPr wrap="none">
                <a:spAutoFit/>
              </a:bodyPr>
              <a:lstStyle/>
              <a:p>
                <a:r>
                  <a:rPr lang="ja-JP" altLang="ja-JP" sz="2400" dirty="0"/>
                  <a:t>Δ</a:t>
                </a:r>
                <a:r>
                  <a:rPr lang="en-US" altLang="ja-JP" sz="2400" dirty="0"/>
                  <a:t>DR=</a:t>
                </a:r>
                <a:r>
                  <a:rPr lang="ja-JP" altLang="ja-JP" sz="2400" dirty="0"/>
                  <a:t>Σ</a:t>
                </a:r>
                <a14:m>
                  <m:oMath xmlns:m="http://schemas.openxmlformats.org/officeDocument/2006/math">
                    <m:f>
                      <m:fPr>
                        <m:ctrlPr>
                          <a:rPr lang="ja-JP" altLang="ja-JP" sz="2400" i="1">
                            <a:latin typeface="Cambria Math"/>
                          </a:rPr>
                        </m:ctrlPr>
                      </m:fPr>
                      <m:num>
                        <m:d>
                          <m:dPr>
                            <m:begChr m:val="|"/>
                            <m:endChr m:val="|"/>
                            <m:ctrlPr>
                              <a:rPr lang="ja-JP" altLang="ja-JP" sz="2400" i="1">
                                <a:latin typeface="Cambria Math"/>
                              </a:rPr>
                            </m:ctrlPr>
                          </m:dPr>
                          <m:e>
                            <m:sSub>
                              <m:sSubPr>
                                <m:ctrlPr>
                                  <a:rPr lang="ja-JP" altLang="ja-JP" sz="2400" i="1">
                                    <a:latin typeface="Cambria Math"/>
                                  </a:rPr>
                                </m:ctrlPr>
                              </m:sSubPr>
                              <m:e>
                                <m:r>
                                  <a:rPr lang="en-US" altLang="ja-JP" sz="2400" i="1">
                                    <a:latin typeface="Cambria Math"/>
                                  </a:rPr>
                                  <m:t>𝐷𝑅</m:t>
                                </m:r>
                              </m:e>
                              <m:sub>
                                <m:r>
                                  <a:rPr lang="en-US" altLang="ja-JP" sz="2400" i="1">
                                    <a:latin typeface="Cambria Math"/>
                                  </a:rPr>
                                  <m:t>𝑚𝑖</m:t>
                                </m:r>
                              </m:sub>
                            </m:sSub>
                            <m:r>
                              <a:rPr lang="en-US" altLang="ja-JP" sz="2400" i="1">
                                <a:latin typeface="Cambria Math"/>
                              </a:rPr>
                              <m:t>−</m:t>
                            </m:r>
                            <m:sSub>
                              <m:sSubPr>
                                <m:ctrlPr>
                                  <a:rPr lang="ja-JP" altLang="ja-JP" sz="2400" i="1">
                                    <a:latin typeface="Cambria Math"/>
                                  </a:rPr>
                                </m:ctrlPr>
                              </m:sSubPr>
                              <m:e>
                                <m:r>
                                  <a:rPr lang="en-US" altLang="ja-JP" sz="2400" i="1">
                                    <a:latin typeface="Cambria Math"/>
                                  </a:rPr>
                                  <m:t>𝐷𝑅</m:t>
                                </m:r>
                              </m:e>
                              <m:sub>
                                <m:r>
                                  <a:rPr lang="en-US" altLang="ja-JP" sz="2400" i="1">
                                    <a:latin typeface="Cambria Math"/>
                                  </a:rPr>
                                  <m:t>𝑓𝑖𝑡𝑖</m:t>
                                </m:r>
                              </m:sub>
                            </m:sSub>
                          </m:e>
                        </m:d>
                      </m:num>
                      <m:den>
                        <m:r>
                          <a:rPr lang="en-US" altLang="ja-JP" sz="2400" i="1">
                            <a:latin typeface="Cambria Math"/>
                          </a:rPr>
                          <m:t>𝑁</m:t>
                        </m:r>
                      </m:den>
                    </m:f>
                  </m:oMath>
                </a14:m>
                <a:endParaRPr lang="ja-JP" altLang="en-US" sz="2400" dirty="0"/>
              </a:p>
            </p:txBody>
          </p:sp>
        </mc:Choice>
        <mc:Fallback xmlns="">
          <p:sp>
            <p:nvSpPr>
              <p:cNvPr id="5" name="正方形/長方形 4"/>
              <p:cNvSpPr>
                <a:spLocks noRot="1" noChangeAspect="1" noMove="1" noResize="1" noEditPoints="1" noAdjustHandles="1" noChangeArrowheads="1" noChangeShapeType="1" noTextEdit="1"/>
              </p:cNvSpPr>
              <p:nvPr/>
            </p:nvSpPr>
            <p:spPr>
              <a:xfrm>
                <a:off x="3440832" y="4388775"/>
                <a:ext cx="2637773" cy="696409"/>
              </a:xfrm>
              <a:prstGeom prst="rect">
                <a:avLst/>
              </a:prstGeom>
              <a:blipFill rotWithShape="1">
                <a:blip r:embed="rId3"/>
                <a:stretch>
                  <a:fillRect l="-3464" b="-789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560512" y="5085184"/>
                <a:ext cx="8208912" cy="1604670"/>
              </a:xfrm>
              <a:prstGeom prst="rect">
                <a:avLst/>
              </a:prstGeom>
              <a:noFill/>
            </p:spPr>
            <p:txBody>
              <a:bodyPr wrap="square" rtlCol="0">
                <a:spAutoFit/>
              </a:bodyPr>
              <a:lstStyle/>
              <a:p>
                <a:r>
                  <a:rPr lang="en-US" altLang="ja-JP" sz="2400" b="1" dirty="0" smtClean="0"/>
                  <a:t>ΔDR:</a:t>
                </a:r>
                <a:r>
                  <a:rPr lang="ja-JP" altLang="en-US" sz="2400" b="1" dirty="0" smtClean="0"/>
                  <a:t>差動反射率の平均誤差</a:t>
                </a:r>
                <a:endParaRPr lang="en-US" altLang="ja-JP" sz="2400" b="1" dirty="0" smtClean="0"/>
              </a:p>
              <a:p>
                <a14:m>
                  <m:oMath xmlns:m="http://schemas.openxmlformats.org/officeDocument/2006/math">
                    <m:sSub>
                      <m:sSubPr>
                        <m:ctrlPr>
                          <a:rPr kumimoji="1" lang="en-US" altLang="ja-JP" sz="2400" b="1" i="1" smtClean="0">
                            <a:latin typeface="Cambria Math"/>
                          </a:rPr>
                        </m:ctrlPr>
                      </m:sSubPr>
                      <m:e>
                        <m:r>
                          <a:rPr kumimoji="1" lang="en-US" altLang="ja-JP" sz="2400" b="1" i="1" smtClean="0">
                            <a:latin typeface="Cambria Math"/>
                          </a:rPr>
                          <m:t>𝑫𝑹</m:t>
                        </m:r>
                      </m:e>
                      <m:sub>
                        <m:r>
                          <a:rPr kumimoji="1" lang="en-US" altLang="ja-JP" sz="2400" b="1" i="1" smtClean="0">
                            <a:latin typeface="Cambria Math"/>
                          </a:rPr>
                          <m:t>𝒎𝒊</m:t>
                        </m:r>
                      </m:sub>
                    </m:sSub>
                  </m:oMath>
                </a14:m>
                <a:r>
                  <a:rPr kumimoji="1" lang="en-US" altLang="ja-JP" sz="2400" b="1" dirty="0" smtClean="0"/>
                  <a:t>:i</a:t>
                </a:r>
                <a:r>
                  <a:rPr kumimoji="1" lang="ja-JP" altLang="en-US" sz="2400" b="1" dirty="0" smtClean="0"/>
                  <a:t>番目の屈折率の反射率差</a:t>
                </a:r>
                <a:endParaRPr kumimoji="1" lang="en-US" altLang="ja-JP" sz="2400" b="1" dirty="0" smtClean="0"/>
              </a:p>
              <a:p>
                <a14:m>
                  <m:oMath xmlns:m="http://schemas.openxmlformats.org/officeDocument/2006/math">
                    <m:sSub>
                      <m:sSubPr>
                        <m:ctrlPr>
                          <a:rPr lang="en-US" altLang="ja-JP" sz="2400" b="1" i="1">
                            <a:latin typeface="Cambria Math"/>
                          </a:rPr>
                        </m:ctrlPr>
                      </m:sSubPr>
                      <m:e>
                        <m:r>
                          <a:rPr lang="en-US" altLang="ja-JP" sz="2400" b="1" i="1">
                            <a:latin typeface="Cambria Math"/>
                          </a:rPr>
                          <m:t>𝑫𝑹</m:t>
                        </m:r>
                      </m:e>
                      <m:sub>
                        <m:r>
                          <a:rPr lang="en-US" altLang="ja-JP" sz="2400" b="1" i="1" smtClean="0">
                            <a:latin typeface="Cambria Math"/>
                          </a:rPr>
                          <m:t>𝒇𝒊𝒕𝒊</m:t>
                        </m:r>
                      </m:sub>
                    </m:sSub>
                  </m:oMath>
                </a14:m>
                <a:r>
                  <a:rPr kumimoji="1" lang="en-US" altLang="ja-JP" sz="2400" b="1" dirty="0" smtClean="0"/>
                  <a:t>:</a:t>
                </a:r>
                <a:r>
                  <a:rPr kumimoji="1" lang="en-US" altLang="ja-JP" sz="2400" b="1" dirty="0" err="1" smtClean="0"/>
                  <a:t>i</a:t>
                </a:r>
                <a:r>
                  <a:rPr kumimoji="1" lang="ja-JP" altLang="en-US" sz="2400" b="1" dirty="0" smtClean="0"/>
                  <a:t>番目の屈折率の近似直線上の</a:t>
                </a:r>
                <a:r>
                  <a:rPr lang="ja-JP" altLang="en-US" sz="2400" b="1" dirty="0" smtClean="0"/>
                  <a:t>反射率差</a:t>
                </a:r>
                <a:endParaRPr lang="en-US" altLang="ja-JP" sz="2400" b="1" dirty="0" smtClean="0"/>
              </a:p>
              <a:p>
                <a:r>
                  <a:rPr kumimoji="1" lang="en-US" altLang="ja-JP" sz="2400" b="1" dirty="0" smtClean="0"/>
                  <a:t>N:</a:t>
                </a:r>
                <a:r>
                  <a:rPr kumimoji="1" lang="ja-JP" altLang="en-US" sz="2400" b="1" dirty="0" smtClean="0"/>
                  <a:t>サンプル（屈折率）の数</a:t>
                </a:r>
                <a:endParaRPr kumimoji="1" lang="ja-JP" altLang="en-US" sz="2400" b="1"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560512" y="5085184"/>
                <a:ext cx="8208912" cy="1604670"/>
              </a:xfrm>
              <a:prstGeom prst="rect">
                <a:avLst/>
              </a:prstGeom>
              <a:blipFill rotWithShape="1">
                <a:blip r:embed="rId4"/>
                <a:stretch>
                  <a:fillRect l="-1188" t="-4183" b="-836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7820694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380" y="942474"/>
            <a:ext cx="4176464" cy="4934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272480" y="332656"/>
            <a:ext cx="9417496" cy="584775"/>
          </a:xfrm>
          <a:prstGeom prst="rect">
            <a:avLst/>
          </a:prstGeom>
          <a:noFill/>
        </p:spPr>
        <p:txBody>
          <a:bodyPr wrap="square" rtlCol="0">
            <a:spAutoFit/>
          </a:bodyPr>
          <a:lstStyle/>
          <a:p>
            <a:r>
              <a:rPr kumimoji="1" lang="ja-JP" altLang="en-US" sz="3200" b="1" dirty="0" smtClean="0">
                <a:solidFill>
                  <a:srgbClr val="FF0000"/>
                </a:solidFill>
              </a:rPr>
              <a:t>光源のスペクトル幅の影響</a:t>
            </a:r>
            <a:endParaRPr kumimoji="1" lang="ja-JP" altLang="en-US" sz="3200" b="1" dirty="0">
              <a:solidFill>
                <a:srgbClr val="FF0000"/>
              </a:solidFill>
            </a:endParaRPr>
          </a:p>
        </p:txBody>
      </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5099" y="993685"/>
            <a:ext cx="4514850" cy="4883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1623338" y="6074388"/>
            <a:ext cx="2808312" cy="400110"/>
          </a:xfrm>
          <a:prstGeom prst="rect">
            <a:avLst/>
          </a:prstGeom>
          <a:noFill/>
        </p:spPr>
        <p:txBody>
          <a:bodyPr wrap="square" rtlCol="0">
            <a:spAutoFit/>
          </a:bodyPr>
          <a:lstStyle/>
          <a:p>
            <a:r>
              <a:rPr kumimoji="1" lang="ja-JP" altLang="en-US" b="1" dirty="0" smtClean="0"/>
              <a:t>線形性への影響</a:t>
            </a:r>
            <a:endParaRPr kumimoji="1" lang="ja-JP" altLang="en-US" b="1" dirty="0"/>
          </a:p>
        </p:txBody>
      </p:sp>
      <p:sp>
        <p:nvSpPr>
          <p:cNvPr id="4" name="テキスト ボックス 3"/>
          <p:cNvSpPr txBox="1"/>
          <p:nvPr/>
        </p:nvSpPr>
        <p:spPr>
          <a:xfrm>
            <a:off x="6551179" y="6074388"/>
            <a:ext cx="3138797" cy="400110"/>
          </a:xfrm>
          <a:prstGeom prst="rect">
            <a:avLst/>
          </a:prstGeom>
          <a:noFill/>
        </p:spPr>
        <p:txBody>
          <a:bodyPr wrap="square" rtlCol="0">
            <a:spAutoFit/>
          </a:bodyPr>
          <a:lstStyle/>
          <a:p>
            <a:r>
              <a:rPr kumimoji="1" lang="ja-JP" altLang="en-US" b="1" dirty="0" smtClean="0"/>
              <a:t>感度への影響</a:t>
            </a:r>
            <a:endParaRPr kumimoji="1" lang="ja-JP" altLang="en-US" b="1" dirty="0"/>
          </a:p>
        </p:txBody>
      </p:sp>
    </p:spTree>
    <p:extLst>
      <p:ext uri="{BB962C8B-B14F-4D97-AF65-F5344CB8AC3E}">
        <p14:creationId xmlns:p14="http://schemas.microsoft.com/office/powerpoint/2010/main" val="12441244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44488" y="260648"/>
            <a:ext cx="8568952" cy="954107"/>
          </a:xfrm>
          <a:prstGeom prst="rect">
            <a:avLst/>
          </a:prstGeom>
          <a:noFill/>
        </p:spPr>
        <p:txBody>
          <a:bodyPr wrap="square" rtlCol="0">
            <a:spAutoFit/>
          </a:bodyPr>
          <a:lstStyle/>
          <a:p>
            <a:r>
              <a:rPr kumimoji="1" lang="ja-JP" altLang="en-US" sz="2800" b="1" dirty="0" smtClean="0">
                <a:solidFill>
                  <a:srgbClr val="FF0000"/>
                </a:solidFill>
              </a:rPr>
              <a:t>デュアルカラー光ファイバー</a:t>
            </a:r>
            <a:r>
              <a:rPr kumimoji="1" lang="en-US" altLang="ja-JP" sz="2800" b="1" dirty="0" smtClean="0">
                <a:solidFill>
                  <a:srgbClr val="FF0000"/>
                </a:solidFill>
              </a:rPr>
              <a:t>SPR</a:t>
            </a:r>
            <a:r>
              <a:rPr kumimoji="1" lang="ja-JP" altLang="en-US" sz="2800" b="1" dirty="0" smtClean="0">
                <a:solidFill>
                  <a:srgbClr val="FF0000"/>
                </a:solidFill>
              </a:rPr>
              <a:t>センサーの基本特性（感度、線形性）の測定</a:t>
            </a:r>
            <a:endParaRPr kumimoji="1" lang="ja-JP" altLang="en-US" sz="2800" b="1" dirty="0">
              <a:solidFill>
                <a:srgbClr val="FF0000"/>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1412776"/>
            <a:ext cx="6181725" cy="4892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3" name="テキスト ボックス 2"/>
              <p:cNvSpPr txBox="1"/>
              <p:nvPr/>
            </p:nvSpPr>
            <p:spPr>
              <a:xfrm>
                <a:off x="6681192" y="1412776"/>
                <a:ext cx="3096344" cy="1323439"/>
              </a:xfrm>
              <a:prstGeom prst="rect">
                <a:avLst/>
              </a:prstGeom>
              <a:noFill/>
            </p:spPr>
            <p:txBody>
              <a:bodyPr wrap="square" rtlCol="0">
                <a:spAutoFit/>
              </a:bodyPr>
              <a:lstStyle/>
              <a:p>
                <a14:m>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𝐿𝐸𝐷</m:t>
                        </m:r>
                      </m:e>
                      <m:sub>
                        <m:r>
                          <a:rPr kumimoji="1" lang="en-US" altLang="ja-JP" b="0" i="1" smtClean="0">
                            <a:latin typeface="Cambria Math"/>
                          </a:rPr>
                          <m:t>1</m:t>
                        </m:r>
                      </m:sub>
                    </m:sSub>
                  </m:oMath>
                </a14:m>
                <a:r>
                  <a:rPr kumimoji="1" lang="en-US" altLang="ja-JP" dirty="0" smtClean="0"/>
                  <a:t>:</a:t>
                </a:r>
                <a:r>
                  <a:rPr kumimoji="1" lang="ja-JP" altLang="en-US" dirty="0" smtClean="0"/>
                  <a:t>中心波長</a:t>
                </a:r>
                <a:r>
                  <a:rPr kumimoji="1" lang="en-US" altLang="ja-JP" dirty="0" smtClean="0"/>
                  <a:t>612nm</a:t>
                </a:r>
              </a:p>
              <a:p>
                <a:r>
                  <a:rPr lang="en-US" altLang="ja-JP" b="0" dirty="0"/>
                  <a:t> </a:t>
                </a:r>
                <a:r>
                  <a:rPr lang="en-US" altLang="ja-JP" b="0" dirty="0" smtClean="0"/>
                  <a:t>      </a:t>
                </a:r>
                <a:r>
                  <a:rPr lang="ja-JP" altLang="en-US" b="0" dirty="0" smtClean="0"/>
                  <a:t>スペクトル幅</a:t>
                </a:r>
                <a:r>
                  <a:rPr lang="en-US" altLang="ja-JP" b="0" dirty="0" smtClean="0"/>
                  <a:t>15nm </a:t>
                </a:r>
                <a14:m>
                  <m:oMath xmlns:m="http://schemas.openxmlformats.org/officeDocument/2006/math">
                    <m:sSub>
                      <m:sSubPr>
                        <m:ctrlPr>
                          <a:rPr lang="en-US" altLang="ja-JP" i="1">
                            <a:latin typeface="Cambria Math"/>
                          </a:rPr>
                        </m:ctrlPr>
                      </m:sSubPr>
                      <m:e>
                        <m:r>
                          <a:rPr lang="en-US" altLang="ja-JP" i="1">
                            <a:latin typeface="Cambria Math"/>
                          </a:rPr>
                          <m:t>𝐿𝐸𝐷</m:t>
                        </m:r>
                      </m:e>
                      <m:sub>
                        <m:r>
                          <a:rPr lang="en-US" altLang="ja-JP" i="1">
                            <a:latin typeface="Cambria Math"/>
                          </a:rPr>
                          <m:t>2</m:t>
                        </m:r>
                      </m:sub>
                    </m:sSub>
                    <m:r>
                      <a:rPr lang="en-US" altLang="ja-JP" i="1">
                        <a:latin typeface="Cambria Math"/>
                      </a:rPr>
                      <m:t>:</m:t>
                    </m:r>
                    <m:r>
                      <a:rPr lang="ja-JP" altLang="en-US" i="1">
                        <a:latin typeface="Cambria Math"/>
                      </a:rPr>
                      <m:t>中心波長</m:t>
                    </m:r>
                    <m:r>
                      <a:rPr lang="en-US" altLang="ja-JP" i="1">
                        <a:latin typeface="Cambria Math"/>
                      </a:rPr>
                      <m:t>680</m:t>
                    </m:r>
                    <m:r>
                      <a:rPr lang="en-US" altLang="ja-JP" i="1">
                        <a:latin typeface="Cambria Math"/>
                      </a:rPr>
                      <m:t>𝑛𝑚</m:t>
                    </m:r>
                  </m:oMath>
                </a14:m>
                <a:endParaRPr lang="en-US" altLang="ja-JP" b="0" dirty="0" smtClean="0"/>
              </a:p>
              <a:p>
                <a:r>
                  <a:rPr lang="en-US" altLang="ja-JP" dirty="0"/>
                  <a:t> </a:t>
                </a:r>
                <a:r>
                  <a:rPr lang="en-US" altLang="ja-JP" dirty="0" smtClean="0"/>
                  <a:t>      </a:t>
                </a:r>
                <a:r>
                  <a:rPr lang="ja-JP" altLang="en-US" dirty="0" smtClean="0"/>
                  <a:t>スペクトル幅</a:t>
                </a:r>
                <a:r>
                  <a:rPr lang="en-US" altLang="ja-JP" dirty="0" smtClean="0"/>
                  <a:t>20nm</a:t>
                </a:r>
                <a:endParaRPr lang="en-US" altLang="ja-JP" b="0" dirty="0" smtClean="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6681192" y="1412776"/>
                <a:ext cx="3096344" cy="1323439"/>
              </a:xfrm>
              <a:prstGeom prst="rect">
                <a:avLst/>
              </a:prstGeom>
              <a:blipFill rotWithShape="1">
                <a:blip r:embed="rId4"/>
                <a:stretch>
                  <a:fillRect t="-3226" b="-7834"/>
                </a:stretch>
              </a:blipFill>
            </p:spPr>
            <p:txBody>
              <a:bodyPr/>
              <a:lstStyle/>
              <a:p>
                <a:r>
                  <a:rPr lang="ja-JP" altLang="en-US">
                    <a:noFill/>
                  </a:rPr>
                  <a:t> </a:t>
                </a:r>
              </a:p>
            </p:txBody>
          </p:sp>
        </mc:Fallback>
      </mc:AlternateContent>
      <p:sp>
        <p:nvSpPr>
          <p:cNvPr id="5" name="下矢印 4"/>
          <p:cNvSpPr/>
          <p:nvPr/>
        </p:nvSpPr>
        <p:spPr>
          <a:xfrm>
            <a:off x="7545288" y="2924944"/>
            <a:ext cx="1008112"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6681192" y="4221088"/>
            <a:ext cx="2952328" cy="2246769"/>
          </a:xfrm>
          <a:prstGeom prst="rect">
            <a:avLst/>
          </a:prstGeom>
          <a:noFill/>
        </p:spPr>
        <p:txBody>
          <a:bodyPr wrap="square" rtlCol="0">
            <a:spAutoFit/>
          </a:bodyPr>
          <a:lstStyle/>
          <a:p>
            <a:r>
              <a:rPr lang="ja-JP" altLang="en-US" sz="2800" b="1" dirty="0" smtClean="0">
                <a:solidFill>
                  <a:srgbClr val="FF0000"/>
                </a:solidFill>
              </a:rPr>
              <a:t>センサーを屈折率</a:t>
            </a:r>
            <a:r>
              <a:rPr lang="en-US" altLang="ja-JP" sz="2800" b="1" dirty="0" smtClean="0">
                <a:solidFill>
                  <a:srgbClr val="FF0000"/>
                </a:solidFill>
              </a:rPr>
              <a:t>1.333</a:t>
            </a:r>
            <a:r>
              <a:rPr lang="ja-JP" altLang="en-US" sz="2800" b="1" dirty="0" smtClean="0">
                <a:solidFill>
                  <a:srgbClr val="FF0000"/>
                </a:solidFill>
              </a:rPr>
              <a:t>～</a:t>
            </a:r>
            <a:r>
              <a:rPr lang="en-US" altLang="ja-JP" sz="2800" b="1" dirty="0" smtClean="0">
                <a:solidFill>
                  <a:srgbClr val="FF0000"/>
                </a:solidFill>
              </a:rPr>
              <a:t>1.3616</a:t>
            </a:r>
            <a:r>
              <a:rPr lang="ja-JP" altLang="en-US" sz="2800" b="1" dirty="0" smtClean="0">
                <a:solidFill>
                  <a:srgbClr val="FF0000"/>
                </a:solidFill>
              </a:rPr>
              <a:t>の溶液に浸して</a:t>
            </a:r>
            <a:endParaRPr lang="en-US" altLang="ja-JP" sz="2800" b="1" dirty="0" smtClean="0">
              <a:solidFill>
                <a:srgbClr val="FF0000"/>
              </a:solidFill>
            </a:endParaRPr>
          </a:p>
          <a:p>
            <a:r>
              <a:rPr lang="ja-JP" altLang="en-US" sz="2800" b="1" dirty="0" smtClean="0">
                <a:solidFill>
                  <a:srgbClr val="FF0000"/>
                </a:solidFill>
              </a:rPr>
              <a:t>感度と線形性の確認</a:t>
            </a:r>
            <a:endParaRPr kumimoji="1" lang="ja-JP" altLang="en-US" sz="2800" b="1" dirty="0">
              <a:solidFill>
                <a:srgbClr val="FF0000"/>
              </a:solidFill>
            </a:endParaRPr>
          </a:p>
        </p:txBody>
      </p:sp>
    </p:spTree>
    <p:extLst>
      <p:ext uri="{BB962C8B-B14F-4D97-AF65-F5344CB8AC3E}">
        <p14:creationId xmlns:p14="http://schemas.microsoft.com/office/powerpoint/2010/main" val="24133030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88504" y="332656"/>
            <a:ext cx="7560840" cy="584775"/>
          </a:xfrm>
          <a:prstGeom prst="rect">
            <a:avLst/>
          </a:prstGeom>
          <a:noFill/>
        </p:spPr>
        <p:txBody>
          <a:bodyPr wrap="square" rtlCol="0">
            <a:spAutoFit/>
          </a:bodyPr>
          <a:lstStyle/>
          <a:p>
            <a:r>
              <a:rPr kumimoji="1" lang="ja-JP" altLang="en-US" sz="3200" b="1" dirty="0" smtClean="0">
                <a:solidFill>
                  <a:srgbClr val="FF0000"/>
                </a:solidFill>
              </a:rPr>
              <a:t>実験結果（製作されたセンサーの特性）</a:t>
            </a:r>
            <a:endParaRPr kumimoji="1" lang="ja-JP" altLang="en-US" sz="3200" b="1" dirty="0">
              <a:solidFill>
                <a:srgbClr val="FF0000"/>
              </a:solidFill>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64" y="1040327"/>
            <a:ext cx="4514850" cy="528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025008" y="1340768"/>
            <a:ext cx="4608512" cy="1682577"/>
          </a:xfrm>
          <a:prstGeom prst="rect">
            <a:avLst/>
          </a:prstGeom>
          <a:noFill/>
        </p:spPr>
        <p:txBody>
          <a:bodyPr wrap="square" rtlCol="0">
            <a:spAutoFit/>
          </a:bodyPr>
          <a:lstStyle/>
          <a:p>
            <a:pPr>
              <a:lnSpc>
                <a:spcPct val="150000"/>
              </a:lnSpc>
            </a:pPr>
            <a:r>
              <a:rPr kumimoji="1" lang="ja-JP" altLang="en-US" sz="2400" b="1" dirty="0" smtClean="0"/>
              <a:t>推定値と比較すると線形性は推定値と同様に得られているが感度はやや推定値より劣っていた</a:t>
            </a:r>
            <a:endParaRPr kumimoji="1" lang="ja-JP" altLang="en-US" sz="2400" b="1" dirty="0"/>
          </a:p>
        </p:txBody>
      </p:sp>
      <p:sp>
        <p:nvSpPr>
          <p:cNvPr id="5" name="下矢印 4"/>
          <p:cNvSpPr/>
          <p:nvPr/>
        </p:nvSpPr>
        <p:spPr>
          <a:xfrm>
            <a:off x="6979856" y="3155651"/>
            <a:ext cx="720080" cy="5278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5025008" y="3683514"/>
            <a:ext cx="4608512" cy="2790572"/>
          </a:xfrm>
          <a:prstGeom prst="rect">
            <a:avLst/>
          </a:prstGeom>
          <a:noFill/>
        </p:spPr>
        <p:txBody>
          <a:bodyPr wrap="square" rtlCol="0">
            <a:spAutoFit/>
          </a:bodyPr>
          <a:lstStyle/>
          <a:p>
            <a:pPr>
              <a:lnSpc>
                <a:spcPct val="150000"/>
              </a:lnSpc>
            </a:pPr>
            <a:r>
              <a:rPr kumimoji="1" lang="ja-JP" altLang="en-US" sz="2400" b="1" dirty="0" smtClean="0"/>
              <a:t>原因としては設計された波長と実際の波長に若干誤差があったこととセンサー表面に汚染物質が吸着し、共鳴波長が長波長側に動いたことが考えられる</a:t>
            </a:r>
            <a:endParaRPr kumimoji="1" lang="ja-JP" altLang="en-US" sz="2400" b="1" dirty="0"/>
          </a:p>
        </p:txBody>
      </p:sp>
    </p:spTree>
    <p:extLst>
      <p:ext uri="{BB962C8B-B14F-4D97-AF65-F5344CB8AC3E}">
        <p14:creationId xmlns:p14="http://schemas.microsoft.com/office/powerpoint/2010/main" val="10761518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88504" y="620688"/>
            <a:ext cx="8928992" cy="5816977"/>
          </a:xfrm>
          <a:prstGeom prst="rect">
            <a:avLst/>
          </a:prstGeom>
          <a:noFill/>
        </p:spPr>
        <p:txBody>
          <a:bodyPr wrap="square" rtlCol="0">
            <a:spAutoFit/>
          </a:bodyPr>
          <a:lstStyle/>
          <a:p>
            <a:r>
              <a:rPr lang="en-US" altLang="ja-JP" sz="4400" b="1" dirty="0"/>
              <a:t>Fundamental characteristics of a</a:t>
            </a:r>
          </a:p>
          <a:p>
            <a:r>
              <a:rPr lang="en-US" altLang="ja-JP" sz="4400" b="1" dirty="0"/>
              <a:t>dual-</a:t>
            </a:r>
            <a:r>
              <a:rPr lang="en-US" altLang="ja-JP" sz="4400" b="1" dirty="0" err="1"/>
              <a:t>colour</a:t>
            </a:r>
            <a:r>
              <a:rPr lang="en-US" altLang="ja-JP" sz="4400" b="1" dirty="0"/>
              <a:t> </a:t>
            </a:r>
            <a:r>
              <a:rPr lang="en-US" altLang="ja-JP" sz="4400" b="1" dirty="0" err="1"/>
              <a:t>fibre</a:t>
            </a:r>
            <a:r>
              <a:rPr lang="en-US" altLang="ja-JP" sz="4400" b="1" dirty="0"/>
              <a:t> optic SPR sensor</a:t>
            </a:r>
            <a:endParaRPr lang="en-US" altLang="ja-JP" sz="4400" dirty="0" smtClean="0"/>
          </a:p>
          <a:p>
            <a:endParaRPr lang="en-US" altLang="ja-JP" sz="4400" dirty="0" smtClean="0"/>
          </a:p>
          <a:p>
            <a:r>
              <a:rPr lang="en-US" altLang="ja-JP" sz="4400" dirty="0" smtClean="0"/>
              <a:t>Hitoshi </a:t>
            </a:r>
            <a:r>
              <a:rPr lang="en-US" altLang="ja-JP" sz="4400" dirty="0"/>
              <a:t>Suzuki , </a:t>
            </a:r>
            <a:r>
              <a:rPr lang="en-US" altLang="ja-JP" sz="4400" dirty="0" err="1"/>
              <a:t>Mitsunori</a:t>
            </a:r>
            <a:r>
              <a:rPr lang="en-US" altLang="ja-JP" sz="4400" dirty="0"/>
              <a:t> Sugimoto , Yoshikazu Matsui and Jun </a:t>
            </a:r>
            <a:r>
              <a:rPr lang="en-US" altLang="ja-JP" sz="4400" dirty="0" err="1" smtClean="0"/>
              <a:t>Kondoh</a:t>
            </a:r>
            <a:r>
              <a:rPr lang="en-US" altLang="ja-JP" sz="4400" dirty="0" smtClean="0"/>
              <a:t>’’Journal of </a:t>
            </a:r>
            <a:r>
              <a:rPr lang="en-US" altLang="ja-JP" sz="4400" dirty="0" err="1" smtClean="0"/>
              <a:t>Meas</a:t>
            </a:r>
            <a:r>
              <a:rPr lang="en-US" altLang="ja-JP" sz="4400" dirty="0" smtClean="0"/>
              <a:t> </a:t>
            </a:r>
            <a:r>
              <a:rPr lang="en-US" altLang="ja-JP" sz="4400" dirty="0" err="1" smtClean="0"/>
              <a:t>Sci</a:t>
            </a:r>
            <a:r>
              <a:rPr lang="en-US" altLang="ja-JP" sz="4400" dirty="0" smtClean="0"/>
              <a:t> technol.17(2006)1547-1552</a:t>
            </a:r>
            <a:endParaRPr lang="ja-JP" altLang="en-US" sz="4400" dirty="0"/>
          </a:p>
          <a:p>
            <a:endParaRPr kumimoji="1" lang="ja-JP" altLang="en-US" dirty="0"/>
          </a:p>
        </p:txBody>
      </p:sp>
    </p:spTree>
    <p:extLst>
      <p:ext uri="{BB962C8B-B14F-4D97-AF65-F5344CB8AC3E}">
        <p14:creationId xmlns:p14="http://schemas.microsoft.com/office/powerpoint/2010/main" val="3483163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44488" y="256292"/>
            <a:ext cx="6048672" cy="646331"/>
          </a:xfrm>
          <a:prstGeom prst="rect">
            <a:avLst/>
          </a:prstGeom>
          <a:noFill/>
        </p:spPr>
        <p:txBody>
          <a:bodyPr wrap="square" rtlCol="0">
            <a:spAutoFit/>
          </a:bodyPr>
          <a:lstStyle/>
          <a:p>
            <a:r>
              <a:rPr kumimoji="1" lang="ja-JP" altLang="en-US" sz="3600" b="1" dirty="0" smtClean="0">
                <a:solidFill>
                  <a:srgbClr val="FF0000"/>
                </a:solidFill>
              </a:rPr>
              <a:t>検出限界（屈折率分解能）</a:t>
            </a:r>
            <a:endParaRPr kumimoji="1" lang="ja-JP" altLang="en-US" sz="3600" b="1" dirty="0">
              <a:solidFill>
                <a:srgbClr val="FF0000"/>
              </a:solidFill>
            </a:endParaRPr>
          </a:p>
        </p:txBody>
      </p:sp>
      <mc:AlternateContent xmlns:mc="http://schemas.openxmlformats.org/markup-compatibility/2006" xmlns:a14="http://schemas.microsoft.com/office/drawing/2010/main">
        <mc:Choice Requires="a14">
          <p:sp>
            <p:nvSpPr>
              <p:cNvPr id="3" name="正方形/長方形 2"/>
              <p:cNvSpPr/>
              <p:nvPr/>
            </p:nvSpPr>
            <p:spPr>
              <a:xfrm>
                <a:off x="344488" y="902623"/>
                <a:ext cx="9217024" cy="211218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ja-JP" altLang="ja-JP" sz="2800" i="1">
                              <a:latin typeface="Cambria Math"/>
                            </a:rPr>
                          </m:ctrlPr>
                        </m:sSupPr>
                        <m:e>
                          <m:r>
                            <a:rPr lang="en-US" altLang="ja-JP" sz="2800" i="1">
                              <a:latin typeface="Cambria Math"/>
                            </a:rPr>
                            <m:t>𝛥</m:t>
                          </m:r>
                          <m:r>
                            <a:rPr lang="en-US" altLang="ja-JP" sz="2800" i="1">
                              <a:latin typeface="Cambria Math"/>
                            </a:rPr>
                            <m:t>𝑅</m:t>
                          </m:r>
                        </m:e>
                        <m:sup>
                          <m:r>
                            <a:rPr lang="en-US" altLang="ja-JP" sz="2800" i="1">
                              <a:latin typeface="Cambria Math"/>
                            </a:rPr>
                            <m:t>2</m:t>
                          </m:r>
                        </m:sup>
                      </m:sSup>
                      <m:r>
                        <a:rPr lang="en-US" altLang="ja-JP" sz="2800" i="1">
                          <a:latin typeface="Cambria Math"/>
                        </a:rPr>
                        <m:t>=</m:t>
                      </m:r>
                      <m:f>
                        <m:fPr>
                          <m:ctrlPr>
                            <a:rPr lang="ja-JP" altLang="ja-JP" sz="2800" i="1">
                              <a:latin typeface="Cambria Math"/>
                            </a:rPr>
                          </m:ctrlPr>
                        </m:fPr>
                        <m:num>
                          <m:r>
                            <a:rPr lang="en-US" altLang="ja-JP" sz="2800" i="1">
                              <a:latin typeface="Cambria Math"/>
                            </a:rPr>
                            <m:t>1</m:t>
                          </m:r>
                        </m:num>
                        <m:den>
                          <m:r>
                            <a:rPr lang="en-US" altLang="ja-JP" sz="2800" i="1">
                              <a:latin typeface="Cambria Math"/>
                            </a:rPr>
                            <m:t>(</m:t>
                          </m:r>
                          <m:sSub>
                            <m:sSubPr>
                              <m:ctrlPr>
                                <a:rPr lang="ja-JP" altLang="ja-JP" sz="2800" i="1">
                                  <a:latin typeface="Cambria Math"/>
                                </a:rPr>
                              </m:ctrlPr>
                            </m:sSubPr>
                            <m:e>
                              <m:r>
                                <a:rPr lang="en-US" altLang="ja-JP" sz="2800" i="1">
                                  <a:latin typeface="Cambria Math"/>
                                </a:rPr>
                                <m:t>𝑉</m:t>
                              </m:r>
                            </m:e>
                            <m:sub>
                              <m:r>
                                <a:rPr lang="en-US" altLang="ja-JP" sz="2800" i="1">
                                  <a:latin typeface="Cambria Math"/>
                                </a:rPr>
                                <m:t>𝑎𝑖𝑟</m:t>
                              </m:r>
                            </m:sub>
                          </m:sSub>
                          <m:r>
                            <a:rPr lang="en-US" altLang="ja-JP" sz="2800" i="1">
                              <a:latin typeface="Cambria Math"/>
                            </a:rPr>
                            <m:t>−</m:t>
                          </m:r>
                          <m:sSub>
                            <m:sSubPr>
                              <m:ctrlPr>
                                <a:rPr lang="ja-JP" altLang="ja-JP" sz="2800" i="1">
                                  <a:latin typeface="Cambria Math"/>
                                </a:rPr>
                              </m:ctrlPr>
                            </m:sSubPr>
                            <m:e>
                              <m:r>
                                <a:rPr lang="en-US" altLang="ja-JP" sz="2800" i="1">
                                  <a:latin typeface="Cambria Math"/>
                                </a:rPr>
                                <m:t>𝑉</m:t>
                              </m:r>
                            </m:e>
                            <m:sub>
                              <m:r>
                                <a:rPr lang="en-US" altLang="ja-JP" sz="2800" i="1">
                                  <a:latin typeface="Cambria Math"/>
                                </a:rPr>
                                <m:t>𝐵𝐺</m:t>
                              </m:r>
                            </m:sub>
                          </m:sSub>
                          <m:r>
                            <a:rPr lang="en-US" altLang="ja-JP" sz="2800" i="1">
                              <a:latin typeface="Cambria Math"/>
                            </a:rPr>
                            <m:t>)</m:t>
                          </m:r>
                        </m:den>
                      </m:f>
                      <m:sSup>
                        <m:sSupPr>
                          <m:ctrlPr>
                            <a:rPr lang="ja-JP" altLang="ja-JP" sz="2800" i="1">
                              <a:latin typeface="Cambria Math"/>
                            </a:rPr>
                          </m:ctrlPr>
                        </m:sSupPr>
                        <m:e>
                          <m:sSub>
                            <m:sSubPr>
                              <m:ctrlPr>
                                <a:rPr lang="ja-JP" altLang="ja-JP" sz="2800" i="1">
                                  <a:latin typeface="Cambria Math"/>
                                </a:rPr>
                              </m:ctrlPr>
                            </m:sSubPr>
                            <m:e>
                              <m:r>
                                <a:rPr lang="en-US" altLang="ja-JP" sz="2800" i="1">
                                  <a:latin typeface="Cambria Math"/>
                                </a:rPr>
                                <m:t>𝛥</m:t>
                              </m:r>
                              <m:r>
                                <a:rPr lang="en-US" altLang="ja-JP" sz="2800" i="1">
                                  <a:latin typeface="Cambria Math"/>
                                </a:rPr>
                                <m:t>𝑉</m:t>
                              </m:r>
                            </m:e>
                            <m:sub>
                              <m:r>
                                <a:rPr lang="en-US" altLang="ja-JP" sz="2800" i="1">
                                  <a:latin typeface="Cambria Math"/>
                                </a:rPr>
                                <m:t>𝑠𝑖𝑔</m:t>
                              </m:r>
                            </m:sub>
                          </m:sSub>
                        </m:e>
                        <m:sup>
                          <m:r>
                            <a:rPr lang="en-US" altLang="ja-JP" sz="2800" i="1">
                              <a:latin typeface="Cambria Math"/>
                            </a:rPr>
                            <m:t>2</m:t>
                          </m:r>
                        </m:sup>
                      </m:sSup>
                      <m:r>
                        <a:rPr lang="en-US" altLang="ja-JP" sz="2800" i="1">
                          <a:latin typeface="Cambria Math"/>
                        </a:rPr>
                        <m:t>+</m:t>
                      </m:r>
                      <m:f>
                        <m:fPr>
                          <m:ctrlPr>
                            <a:rPr lang="ja-JP" altLang="ja-JP" sz="2800" i="1">
                              <a:latin typeface="Cambria Math"/>
                            </a:rPr>
                          </m:ctrlPr>
                        </m:fPr>
                        <m:num>
                          <m:sSup>
                            <m:sSupPr>
                              <m:ctrlPr>
                                <a:rPr lang="ja-JP" altLang="ja-JP" sz="2800" i="1">
                                  <a:latin typeface="Cambria Math"/>
                                </a:rPr>
                              </m:ctrlPr>
                            </m:sSupPr>
                            <m:e>
                              <m:r>
                                <a:rPr lang="en-US" altLang="ja-JP" sz="2800" i="1">
                                  <a:latin typeface="Cambria Math"/>
                                </a:rPr>
                                <m:t>(</m:t>
                              </m:r>
                              <m:sSub>
                                <m:sSubPr>
                                  <m:ctrlPr>
                                    <a:rPr lang="ja-JP" altLang="ja-JP" sz="2800" i="1">
                                      <a:latin typeface="Cambria Math"/>
                                    </a:rPr>
                                  </m:ctrlPr>
                                </m:sSubPr>
                                <m:e>
                                  <m:r>
                                    <a:rPr lang="en-US" altLang="ja-JP" sz="2800" i="1">
                                      <a:latin typeface="Cambria Math"/>
                                    </a:rPr>
                                    <m:t>𝑉</m:t>
                                  </m:r>
                                </m:e>
                                <m:sub>
                                  <m:r>
                                    <a:rPr lang="en-US" altLang="ja-JP" sz="2800" i="1">
                                      <a:latin typeface="Cambria Math"/>
                                    </a:rPr>
                                    <m:t>𝑠𝑖𝑔</m:t>
                                  </m:r>
                                </m:sub>
                              </m:sSub>
                              <m:r>
                                <a:rPr lang="en-US" altLang="ja-JP" sz="2800" i="1">
                                  <a:latin typeface="Cambria Math"/>
                                </a:rPr>
                                <m:t>−</m:t>
                              </m:r>
                              <m:sSub>
                                <m:sSubPr>
                                  <m:ctrlPr>
                                    <a:rPr lang="ja-JP" altLang="ja-JP" sz="2800" i="1">
                                      <a:latin typeface="Cambria Math"/>
                                    </a:rPr>
                                  </m:ctrlPr>
                                </m:sSubPr>
                                <m:e>
                                  <m:r>
                                    <a:rPr lang="en-US" altLang="ja-JP" sz="2800" i="1">
                                      <a:latin typeface="Cambria Math"/>
                                    </a:rPr>
                                    <m:t>𝑉</m:t>
                                  </m:r>
                                </m:e>
                                <m:sub>
                                  <m:r>
                                    <a:rPr lang="en-US" altLang="ja-JP" sz="2800" i="1">
                                      <a:latin typeface="Cambria Math"/>
                                    </a:rPr>
                                    <m:t>𝐵𝐺</m:t>
                                  </m:r>
                                </m:sub>
                              </m:sSub>
                              <m:r>
                                <a:rPr lang="en-US" altLang="ja-JP" sz="2800" i="1">
                                  <a:latin typeface="Cambria Math"/>
                                </a:rPr>
                                <m:t>)</m:t>
                              </m:r>
                            </m:e>
                            <m:sup>
                              <m:r>
                                <a:rPr lang="en-US" altLang="ja-JP" sz="2800" i="1">
                                  <a:latin typeface="Cambria Math"/>
                                </a:rPr>
                                <m:t>2</m:t>
                              </m:r>
                            </m:sup>
                          </m:sSup>
                        </m:num>
                        <m:den>
                          <m:sSup>
                            <m:sSupPr>
                              <m:ctrlPr>
                                <a:rPr lang="ja-JP" altLang="ja-JP" sz="2800" i="1">
                                  <a:latin typeface="Cambria Math"/>
                                </a:rPr>
                              </m:ctrlPr>
                            </m:sSupPr>
                            <m:e>
                              <m:d>
                                <m:dPr>
                                  <m:ctrlPr>
                                    <a:rPr lang="ja-JP" altLang="ja-JP" sz="2800" i="1">
                                      <a:latin typeface="Cambria Math"/>
                                    </a:rPr>
                                  </m:ctrlPr>
                                </m:dPr>
                                <m:e>
                                  <m:sSub>
                                    <m:sSubPr>
                                      <m:ctrlPr>
                                        <a:rPr lang="ja-JP" altLang="ja-JP" sz="2800" i="1">
                                          <a:latin typeface="Cambria Math"/>
                                        </a:rPr>
                                      </m:ctrlPr>
                                    </m:sSubPr>
                                    <m:e>
                                      <m:r>
                                        <a:rPr lang="en-US" altLang="ja-JP" sz="2800" i="1">
                                          <a:latin typeface="Cambria Math"/>
                                        </a:rPr>
                                        <m:t>𝑉</m:t>
                                      </m:r>
                                    </m:e>
                                    <m:sub>
                                      <m:r>
                                        <a:rPr lang="en-US" altLang="ja-JP" sz="2800" i="1">
                                          <a:latin typeface="Cambria Math"/>
                                        </a:rPr>
                                        <m:t>𝑎𝑖𝑟</m:t>
                                      </m:r>
                                    </m:sub>
                                  </m:sSub>
                                  <m:r>
                                    <a:rPr lang="en-US" altLang="ja-JP" sz="2800" i="1">
                                      <a:latin typeface="Cambria Math"/>
                                    </a:rPr>
                                    <m:t>−</m:t>
                                  </m:r>
                                  <m:sSub>
                                    <m:sSubPr>
                                      <m:ctrlPr>
                                        <a:rPr lang="ja-JP" altLang="ja-JP" sz="2800" i="1">
                                          <a:latin typeface="Cambria Math"/>
                                        </a:rPr>
                                      </m:ctrlPr>
                                    </m:sSubPr>
                                    <m:e>
                                      <m:r>
                                        <a:rPr lang="en-US" altLang="ja-JP" sz="2800" i="1">
                                          <a:latin typeface="Cambria Math"/>
                                        </a:rPr>
                                        <m:t>𝑉</m:t>
                                      </m:r>
                                    </m:e>
                                    <m:sub>
                                      <m:r>
                                        <a:rPr lang="en-US" altLang="ja-JP" sz="2800" i="1">
                                          <a:latin typeface="Cambria Math"/>
                                        </a:rPr>
                                        <m:t>𝐵𝐺</m:t>
                                      </m:r>
                                    </m:sub>
                                  </m:sSub>
                                </m:e>
                              </m:d>
                            </m:e>
                            <m:sup>
                              <m:r>
                                <a:rPr lang="en-US" altLang="ja-JP" sz="2800" i="1">
                                  <a:latin typeface="Cambria Math"/>
                                </a:rPr>
                                <m:t>4</m:t>
                              </m:r>
                            </m:sup>
                          </m:sSup>
                        </m:den>
                      </m:f>
                      <m:r>
                        <a:rPr lang="en-US" altLang="ja-JP" sz="2800" i="1">
                          <a:latin typeface="Cambria Math"/>
                        </a:rPr>
                        <m:t>𝛥</m:t>
                      </m:r>
                      <m:sSup>
                        <m:sSupPr>
                          <m:ctrlPr>
                            <a:rPr lang="ja-JP" altLang="ja-JP" sz="2800" i="1">
                              <a:latin typeface="Cambria Math"/>
                            </a:rPr>
                          </m:ctrlPr>
                        </m:sSupPr>
                        <m:e>
                          <m:sSub>
                            <m:sSubPr>
                              <m:ctrlPr>
                                <a:rPr lang="ja-JP" altLang="ja-JP" sz="2800" i="1">
                                  <a:latin typeface="Cambria Math"/>
                                </a:rPr>
                              </m:ctrlPr>
                            </m:sSubPr>
                            <m:e>
                              <m:r>
                                <a:rPr lang="en-US" altLang="ja-JP" sz="2800" i="1">
                                  <a:latin typeface="Cambria Math"/>
                                </a:rPr>
                                <m:t>𝑉</m:t>
                              </m:r>
                            </m:e>
                            <m:sub>
                              <m:r>
                                <a:rPr lang="en-US" altLang="ja-JP" sz="2800" i="1">
                                  <a:latin typeface="Cambria Math"/>
                                </a:rPr>
                                <m:t>𝑎𝑖𝑟</m:t>
                              </m:r>
                            </m:sub>
                          </m:sSub>
                        </m:e>
                        <m:sup>
                          <m:r>
                            <a:rPr lang="en-US" altLang="ja-JP" sz="2800" i="1">
                              <a:latin typeface="Cambria Math"/>
                            </a:rPr>
                            <m:t>2</m:t>
                          </m:r>
                        </m:sup>
                      </m:sSup>
                      <m:r>
                        <a:rPr lang="en-US" altLang="ja-JP" sz="2800" i="1">
                          <a:latin typeface="Cambria Math"/>
                        </a:rPr>
                        <m:t>+</m:t>
                      </m:r>
                      <m:f>
                        <m:fPr>
                          <m:ctrlPr>
                            <a:rPr lang="ja-JP" altLang="ja-JP" sz="2800" i="1">
                              <a:latin typeface="Cambria Math"/>
                            </a:rPr>
                          </m:ctrlPr>
                        </m:fPr>
                        <m:num>
                          <m:sSup>
                            <m:sSupPr>
                              <m:ctrlPr>
                                <a:rPr lang="ja-JP" altLang="ja-JP" sz="2800" i="1">
                                  <a:latin typeface="Cambria Math"/>
                                </a:rPr>
                              </m:ctrlPr>
                            </m:sSupPr>
                            <m:e>
                              <m:r>
                                <a:rPr lang="en-US" altLang="ja-JP" sz="2800" i="1">
                                  <a:latin typeface="Cambria Math"/>
                                </a:rPr>
                                <m:t>(</m:t>
                              </m:r>
                              <m:sSub>
                                <m:sSubPr>
                                  <m:ctrlPr>
                                    <a:rPr lang="ja-JP" altLang="ja-JP" sz="2800" i="1">
                                      <a:latin typeface="Cambria Math"/>
                                    </a:rPr>
                                  </m:ctrlPr>
                                </m:sSubPr>
                                <m:e>
                                  <m:r>
                                    <a:rPr lang="en-US" altLang="ja-JP" sz="2800" i="1">
                                      <a:latin typeface="Cambria Math"/>
                                    </a:rPr>
                                    <m:t>𝑉</m:t>
                                  </m:r>
                                </m:e>
                                <m:sub>
                                  <m:r>
                                    <a:rPr lang="en-US" altLang="ja-JP" sz="2800" i="1">
                                      <a:latin typeface="Cambria Math"/>
                                    </a:rPr>
                                    <m:t>𝑠𝑖𝑔</m:t>
                                  </m:r>
                                </m:sub>
                              </m:sSub>
                              <m:r>
                                <a:rPr lang="en-US" altLang="ja-JP" sz="2800" i="1">
                                  <a:latin typeface="Cambria Math"/>
                                </a:rPr>
                                <m:t>−</m:t>
                              </m:r>
                              <m:sSub>
                                <m:sSubPr>
                                  <m:ctrlPr>
                                    <a:rPr lang="ja-JP" altLang="ja-JP" sz="2800" i="1">
                                      <a:latin typeface="Cambria Math"/>
                                    </a:rPr>
                                  </m:ctrlPr>
                                </m:sSubPr>
                                <m:e>
                                  <m:r>
                                    <a:rPr lang="en-US" altLang="ja-JP" sz="2800" i="1">
                                      <a:latin typeface="Cambria Math"/>
                                    </a:rPr>
                                    <m:t>𝑉</m:t>
                                  </m:r>
                                </m:e>
                                <m:sub>
                                  <m:r>
                                    <a:rPr lang="en-US" altLang="ja-JP" sz="2800" i="1">
                                      <a:latin typeface="Cambria Math"/>
                                    </a:rPr>
                                    <m:t>𝐵𝐺</m:t>
                                  </m:r>
                                </m:sub>
                              </m:sSub>
                              <m:r>
                                <a:rPr lang="en-US" altLang="ja-JP" sz="2800" i="1">
                                  <a:latin typeface="Cambria Math"/>
                                </a:rPr>
                                <m:t>)</m:t>
                              </m:r>
                            </m:e>
                            <m:sup>
                              <m:r>
                                <a:rPr lang="en-US" altLang="ja-JP" sz="2800" i="1">
                                  <a:latin typeface="Cambria Math"/>
                                </a:rPr>
                                <m:t>2</m:t>
                              </m:r>
                            </m:sup>
                          </m:sSup>
                        </m:num>
                        <m:den>
                          <m:sSup>
                            <m:sSupPr>
                              <m:ctrlPr>
                                <a:rPr lang="ja-JP" altLang="ja-JP" sz="2800" i="1">
                                  <a:latin typeface="Cambria Math"/>
                                </a:rPr>
                              </m:ctrlPr>
                            </m:sSupPr>
                            <m:e>
                              <m:d>
                                <m:dPr>
                                  <m:ctrlPr>
                                    <a:rPr lang="ja-JP" altLang="ja-JP" sz="2800" i="1">
                                      <a:latin typeface="Cambria Math"/>
                                    </a:rPr>
                                  </m:ctrlPr>
                                </m:dPr>
                                <m:e>
                                  <m:sSub>
                                    <m:sSubPr>
                                      <m:ctrlPr>
                                        <a:rPr lang="ja-JP" altLang="ja-JP" sz="2800" i="1">
                                          <a:latin typeface="Cambria Math"/>
                                        </a:rPr>
                                      </m:ctrlPr>
                                    </m:sSubPr>
                                    <m:e>
                                      <m:r>
                                        <a:rPr lang="en-US" altLang="ja-JP" sz="2800" i="1">
                                          <a:latin typeface="Cambria Math"/>
                                        </a:rPr>
                                        <m:t>𝑉</m:t>
                                      </m:r>
                                    </m:e>
                                    <m:sub>
                                      <m:r>
                                        <a:rPr lang="en-US" altLang="ja-JP" sz="2800" i="1">
                                          <a:latin typeface="Cambria Math"/>
                                        </a:rPr>
                                        <m:t>𝑎𝑖𝑟</m:t>
                                      </m:r>
                                    </m:sub>
                                  </m:sSub>
                                  <m:r>
                                    <a:rPr lang="en-US" altLang="ja-JP" sz="2800" i="1">
                                      <a:latin typeface="Cambria Math"/>
                                    </a:rPr>
                                    <m:t>−</m:t>
                                  </m:r>
                                  <m:sSub>
                                    <m:sSubPr>
                                      <m:ctrlPr>
                                        <a:rPr lang="ja-JP" altLang="ja-JP" sz="2800" i="1">
                                          <a:latin typeface="Cambria Math"/>
                                        </a:rPr>
                                      </m:ctrlPr>
                                    </m:sSubPr>
                                    <m:e>
                                      <m:r>
                                        <a:rPr lang="en-US" altLang="ja-JP" sz="2800" i="1">
                                          <a:latin typeface="Cambria Math"/>
                                        </a:rPr>
                                        <m:t>𝑉</m:t>
                                      </m:r>
                                    </m:e>
                                    <m:sub>
                                      <m:r>
                                        <a:rPr lang="en-US" altLang="ja-JP" sz="2800" i="1">
                                          <a:latin typeface="Cambria Math"/>
                                        </a:rPr>
                                        <m:t>𝐵𝐺</m:t>
                                      </m:r>
                                    </m:sub>
                                  </m:sSub>
                                </m:e>
                              </m:d>
                            </m:e>
                            <m:sup>
                              <m:r>
                                <a:rPr lang="en-US" altLang="ja-JP" sz="2800" i="1">
                                  <a:latin typeface="Cambria Math"/>
                                </a:rPr>
                                <m:t>4</m:t>
                              </m:r>
                            </m:sup>
                          </m:sSup>
                        </m:den>
                      </m:f>
                      <m:r>
                        <a:rPr lang="en-US" altLang="ja-JP" sz="2800" i="1">
                          <a:latin typeface="Cambria Math"/>
                        </a:rPr>
                        <m:t>𝛥</m:t>
                      </m:r>
                      <m:sSup>
                        <m:sSupPr>
                          <m:ctrlPr>
                            <a:rPr lang="ja-JP" altLang="ja-JP" sz="2800" i="1">
                              <a:latin typeface="Cambria Math"/>
                            </a:rPr>
                          </m:ctrlPr>
                        </m:sSupPr>
                        <m:e>
                          <m:sSub>
                            <m:sSubPr>
                              <m:ctrlPr>
                                <a:rPr lang="ja-JP" altLang="ja-JP" sz="2800" i="1">
                                  <a:latin typeface="Cambria Math"/>
                                </a:rPr>
                              </m:ctrlPr>
                            </m:sSubPr>
                            <m:e>
                              <m:r>
                                <a:rPr lang="en-US" altLang="ja-JP" sz="2800" i="1">
                                  <a:latin typeface="Cambria Math"/>
                                </a:rPr>
                                <m:t>𝑉</m:t>
                              </m:r>
                            </m:e>
                            <m:sub>
                              <m:r>
                                <a:rPr lang="en-US" altLang="ja-JP" sz="2800" i="1">
                                  <a:latin typeface="Cambria Math"/>
                                </a:rPr>
                                <m:t>𝐵𝐺</m:t>
                              </m:r>
                            </m:sub>
                          </m:sSub>
                        </m:e>
                        <m:sup>
                          <m:r>
                            <a:rPr lang="en-US" altLang="ja-JP" sz="2800" i="1">
                              <a:latin typeface="Cambria Math"/>
                            </a:rPr>
                            <m:t>2</m:t>
                          </m:r>
                        </m:sup>
                      </m:sSup>
                    </m:oMath>
                  </m:oMathPara>
                </a14:m>
                <a:endParaRPr lang="ja-JP" altLang="en-US" sz="2800" dirty="0"/>
              </a:p>
            </p:txBody>
          </p:sp>
        </mc:Choice>
        <mc:Fallback xmlns="">
          <p:sp>
            <p:nvSpPr>
              <p:cNvPr id="3" name="正方形/長方形 2"/>
              <p:cNvSpPr>
                <a:spLocks noRot="1" noChangeAspect="1" noMove="1" noResize="1" noEditPoints="1" noAdjustHandles="1" noChangeArrowheads="1" noChangeShapeType="1" noTextEdit="1"/>
              </p:cNvSpPr>
              <p:nvPr/>
            </p:nvSpPr>
            <p:spPr>
              <a:xfrm>
                <a:off x="344488" y="902623"/>
                <a:ext cx="9217024" cy="2112181"/>
              </a:xfrm>
              <a:prstGeom prst="rect">
                <a:avLst/>
              </a:prstGeom>
              <a:blipFill rotWithShape="1">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p:cNvSpPr txBox="1"/>
              <p:nvPr/>
            </p:nvSpPr>
            <p:spPr>
              <a:xfrm>
                <a:off x="344488" y="3014804"/>
                <a:ext cx="9217024" cy="2860591"/>
              </a:xfrm>
              <a:prstGeom prst="rect">
                <a:avLst/>
              </a:prstGeom>
              <a:noFill/>
            </p:spPr>
            <p:txBody>
              <a:bodyPr wrap="square" rtlCol="0">
                <a:spAutoFit/>
              </a:bodyPr>
              <a:lstStyle/>
              <a:p>
                <a14:m>
                  <m:oMath xmlns:m="http://schemas.openxmlformats.org/officeDocument/2006/math">
                    <m:sSup>
                      <m:sSupPr>
                        <m:ctrlPr>
                          <a:rPr lang="ja-JP" altLang="ja-JP" sz="2400" b="1" i="1">
                            <a:latin typeface="Cambria Math"/>
                          </a:rPr>
                        </m:ctrlPr>
                      </m:sSupPr>
                      <m:e>
                        <m:r>
                          <a:rPr lang="en-US" altLang="ja-JP" sz="2400" b="1" i="1">
                            <a:latin typeface="Cambria Math"/>
                          </a:rPr>
                          <m:t>𝜟</m:t>
                        </m:r>
                        <m:r>
                          <a:rPr lang="en-US" altLang="ja-JP" sz="2400" b="1" i="1">
                            <a:latin typeface="Cambria Math"/>
                          </a:rPr>
                          <m:t>𝑹</m:t>
                        </m:r>
                      </m:e>
                      <m:sup>
                        <m:r>
                          <a:rPr lang="en-US" altLang="ja-JP" sz="2400" b="1" i="1">
                            <a:latin typeface="Cambria Math"/>
                          </a:rPr>
                          <m:t>𝟐</m:t>
                        </m:r>
                      </m:sup>
                    </m:sSup>
                  </m:oMath>
                </a14:m>
                <a:r>
                  <a:rPr kumimoji="1" lang="ja-JP" altLang="en-US" sz="2400" b="1" dirty="0" smtClean="0"/>
                  <a:t>：基準反射率</a:t>
                </a:r>
                <a:endParaRPr kumimoji="1" lang="en-US" altLang="ja-JP" sz="2400" b="1" dirty="0" smtClean="0"/>
              </a:p>
              <a:p>
                <a14:m>
                  <m:oMath xmlns:m="http://schemas.openxmlformats.org/officeDocument/2006/math">
                    <m:sSub>
                      <m:sSubPr>
                        <m:ctrlPr>
                          <a:rPr lang="ja-JP" altLang="ja-JP" sz="2400" b="1" i="1">
                            <a:latin typeface="Cambria Math"/>
                          </a:rPr>
                        </m:ctrlPr>
                      </m:sSubPr>
                      <m:e>
                        <m:r>
                          <a:rPr lang="en-US" altLang="ja-JP" sz="2400" b="1" i="1">
                            <a:latin typeface="Cambria Math"/>
                          </a:rPr>
                          <m:t>𝑽</m:t>
                        </m:r>
                      </m:e>
                      <m:sub>
                        <m:r>
                          <a:rPr lang="en-US" altLang="ja-JP" sz="2400" b="1" i="1">
                            <a:latin typeface="Cambria Math"/>
                          </a:rPr>
                          <m:t>𝒔𝒊𝒈</m:t>
                        </m:r>
                      </m:sub>
                    </m:sSub>
                  </m:oMath>
                </a14:m>
                <a:r>
                  <a:rPr kumimoji="1" lang="ja-JP" altLang="en-US" sz="2400" b="1" dirty="0" smtClean="0"/>
                  <a:t>：被測定対象に対するセンサーの出力電圧</a:t>
                </a:r>
                <a:endParaRPr kumimoji="1" lang="en-US" altLang="ja-JP" sz="2400" b="1" dirty="0" smtClean="0"/>
              </a:p>
              <a:p>
                <a14:m>
                  <m:oMath xmlns:m="http://schemas.openxmlformats.org/officeDocument/2006/math">
                    <m:sSub>
                      <m:sSubPr>
                        <m:ctrlPr>
                          <a:rPr lang="ja-JP" altLang="ja-JP" sz="2400" b="1" i="1">
                            <a:latin typeface="Cambria Math"/>
                          </a:rPr>
                        </m:ctrlPr>
                      </m:sSubPr>
                      <m:e>
                        <m:r>
                          <a:rPr lang="en-US" altLang="ja-JP" sz="2400" b="1" i="1">
                            <a:latin typeface="Cambria Math"/>
                          </a:rPr>
                          <m:t>𝑽</m:t>
                        </m:r>
                      </m:e>
                      <m:sub>
                        <m:r>
                          <a:rPr lang="en-US" altLang="ja-JP" sz="2400" b="1" i="1">
                            <a:latin typeface="Cambria Math"/>
                          </a:rPr>
                          <m:t>𝒂𝒊𝒓</m:t>
                        </m:r>
                      </m:sub>
                    </m:sSub>
                  </m:oMath>
                </a14:m>
                <a:r>
                  <a:rPr kumimoji="1" lang="ja-JP" altLang="en-US" sz="2400" b="1" dirty="0" smtClean="0"/>
                  <a:t>：空気に対するセンサーの出力電圧</a:t>
                </a:r>
                <a:endParaRPr kumimoji="1" lang="en-US" altLang="ja-JP" sz="2400" b="1" dirty="0" smtClean="0"/>
              </a:p>
              <a:p>
                <a14:m>
                  <m:oMath xmlns:m="http://schemas.openxmlformats.org/officeDocument/2006/math">
                    <m:sSub>
                      <m:sSubPr>
                        <m:ctrlPr>
                          <a:rPr lang="ja-JP" altLang="ja-JP" sz="2400" b="1" i="1">
                            <a:latin typeface="Cambria Math"/>
                          </a:rPr>
                        </m:ctrlPr>
                      </m:sSubPr>
                      <m:e>
                        <m:r>
                          <a:rPr lang="en-US" altLang="ja-JP" sz="2400" b="1" i="1">
                            <a:latin typeface="Cambria Math"/>
                          </a:rPr>
                          <m:t>𝑽</m:t>
                        </m:r>
                      </m:e>
                      <m:sub>
                        <m:r>
                          <a:rPr lang="en-US" altLang="ja-JP" sz="2400" b="1" i="1">
                            <a:latin typeface="Cambria Math"/>
                          </a:rPr>
                          <m:t>𝑩𝑮</m:t>
                        </m:r>
                      </m:sub>
                    </m:sSub>
                  </m:oMath>
                </a14:m>
                <a:r>
                  <a:rPr kumimoji="1" lang="ja-JP" altLang="en-US" sz="2400" b="1" dirty="0" smtClean="0"/>
                  <a:t>：背景に対するセンサーの出力電圧</a:t>
                </a:r>
                <a:endParaRPr kumimoji="1" lang="en-US" altLang="ja-JP" sz="2400" b="1" dirty="0" smtClean="0"/>
              </a:p>
              <a:p>
                <a14:m>
                  <m:oMath xmlns:m="http://schemas.openxmlformats.org/officeDocument/2006/math">
                    <m:sSup>
                      <m:sSupPr>
                        <m:ctrlPr>
                          <a:rPr lang="ja-JP" altLang="ja-JP" sz="2400" b="1" i="1">
                            <a:latin typeface="Cambria Math"/>
                          </a:rPr>
                        </m:ctrlPr>
                      </m:sSupPr>
                      <m:e>
                        <m:sSub>
                          <m:sSubPr>
                            <m:ctrlPr>
                              <a:rPr lang="ja-JP" altLang="ja-JP" sz="2400" b="1" i="1">
                                <a:latin typeface="Cambria Math"/>
                              </a:rPr>
                            </m:ctrlPr>
                          </m:sSubPr>
                          <m:e>
                            <m:r>
                              <a:rPr lang="en-US" altLang="ja-JP" sz="2400" b="1" i="1">
                                <a:latin typeface="Cambria Math"/>
                              </a:rPr>
                              <m:t>𝜟</m:t>
                            </m:r>
                            <m:r>
                              <a:rPr lang="en-US" altLang="ja-JP" sz="2400" b="1" i="1">
                                <a:latin typeface="Cambria Math"/>
                              </a:rPr>
                              <m:t>𝑽</m:t>
                            </m:r>
                          </m:e>
                          <m:sub>
                            <m:r>
                              <a:rPr lang="en-US" altLang="ja-JP" sz="2400" b="1" i="1">
                                <a:latin typeface="Cambria Math"/>
                              </a:rPr>
                              <m:t>𝒔𝒊𝒈</m:t>
                            </m:r>
                          </m:sub>
                        </m:sSub>
                      </m:e>
                      <m:sup>
                        <m:r>
                          <a:rPr lang="en-US" altLang="ja-JP" sz="2400" b="1" i="1">
                            <a:latin typeface="Cambria Math"/>
                          </a:rPr>
                          <m:t>𝟐</m:t>
                        </m:r>
                      </m:sup>
                    </m:sSup>
                  </m:oMath>
                </a14:m>
                <a:r>
                  <a:rPr kumimoji="1" lang="ja-JP" altLang="en-US" sz="2400" b="1" dirty="0" smtClean="0"/>
                  <a:t>：</a:t>
                </a:r>
                <a:r>
                  <a:rPr lang="ja-JP" altLang="en-US" sz="2400" b="1" dirty="0"/>
                  <a:t>被測定対象に対するセンサーの出力</a:t>
                </a:r>
                <a:r>
                  <a:rPr lang="ja-JP" altLang="en-US" sz="2400" b="1" dirty="0" smtClean="0"/>
                  <a:t>電圧の平均二乗誤差</a:t>
                </a:r>
                <a:endParaRPr lang="en-US" altLang="ja-JP" sz="2400" b="1" dirty="0" smtClean="0"/>
              </a:p>
              <a:p>
                <a14:m>
                  <m:oMath xmlns:m="http://schemas.openxmlformats.org/officeDocument/2006/math">
                    <m:r>
                      <a:rPr lang="en-US" altLang="ja-JP" sz="2400" b="1" i="1">
                        <a:latin typeface="Cambria Math"/>
                      </a:rPr>
                      <m:t>𝜟</m:t>
                    </m:r>
                    <m:sSup>
                      <m:sSupPr>
                        <m:ctrlPr>
                          <a:rPr lang="ja-JP" altLang="ja-JP" sz="2400" b="1" i="1">
                            <a:latin typeface="Cambria Math"/>
                          </a:rPr>
                        </m:ctrlPr>
                      </m:sSupPr>
                      <m:e>
                        <m:sSub>
                          <m:sSubPr>
                            <m:ctrlPr>
                              <a:rPr lang="ja-JP" altLang="ja-JP" sz="2400" b="1" i="1">
                                <a:latin typeface="Cambria Math"/>
                              </a:rPr>
                            </m:ctrlPr>
                          </m:sSubPr>
                          <m:e>
                            <m:r>
                              <a:rPr lang="en-US" altLang="ja-JP" sz="2400" b="1" i="1">
                                <a:latin typeface="Cambria Math"/>
                              </a:rPr>
                              <m:t>𝑽</m:t>
                            </m:r>
                          </m:e>
                          <m:sub>
                            <m:r>
                              <a:rPr lang="en-US" altLang="ja-JP" sz="2400" b="1" i="1">
                                <a:latin typeface="Cambria Math"/>
                              </a:rPr>
                              <m:t>𝒂𝒊𝒓</m:t>
                            </m:r>
                          </m:sub>
                        </m:sSub>
                      </m:e>
                      <m:sup>
                        <m:r>
                          <a:rPr lang="en-US" altLang="ja-JP" sz="2400" b="1" i="1">
                            <a:latin typeface="Cambria Math"/>
                          </a:rPr>
                          <m:t>𝟐</m:t>
                        </m:r>
                      </m:sup>
                    </m:sSup>
                  </m:oMath>
                </a14:m>
                <a:r>
                  <a:rPr kumimoji="1" lang="ja-JP" altLang="en-US" sz="2400" b="1" dirty="0" smtClean="0"/>
                  <a:t>：</a:t>
                </a:r>
                <a:r>
                  <a:rPr lang="ja-JP" altLang="en-US" sz="2400" b="1" dirty="0"/>
                  <a:t>空気に対するセンサーの出力</a:t>
                </a:r>
                <a:r>
                  <a:rPr lang="ja-JP" altLang="en-US" sz="2400" b="1" dirty="0" smtClean="0"/>
                  <a:t>電圧</a:t>
                </a:r>
                <a:r>
                  <a:rPr lang="ja-JP" altLang="en-US" sz="2400" b="1" dirty="0"/>
                  <a:t>の平均二乗</a:t>
                </a:r>
                <a:r>
                  <a:rPr lang="ja-JP" altLang="en-US" sz="2400" b="1" dirty="0" smtClean="0"/>
                  <a:t>誤差</a:t>
                </a:r>
                <a:endParaRPr lang="en-US" altLang="ja-JP" sz="2400" b="1" dirty="0" smtClean="0"/>
              </a:p>
              <a:p>
                <a14:m>
                  <m:oMath xmlns:m="http://schemas.openxmlformats.org/officeDocument/2006/math">
                    <m:r>
                      <a:rPr lang="en-US" altLang="ja-JP" sz="2400" b="1" i="1">
                        <a:latin typeface="Cambria Math"/>
                      </a:rPr>
                      <m:t>𝜟</m:t>
                    </m:r>
                    <m:sSup>
                      <m:sSupPr>
                        <m:ctrlPr>
                          <a:rPr lang="ja-JP" altLang="ja-JP" sz="2400" b="1" i="1">
                            <a:latin typeface="Cambria Math"/>
                          </a:rPr>
                        </m:ctrlPr>
                      </m:sSupPr>
                      <m:e>
                        <m:sSub>
                          <m:sSubPr>
                            <m:ctrlPr>
                              <a:rPr lang="ja-JP" altLang="ja-JP" sz="2400" b="1" i="1">
                                <a:latin typeface="Cambria Math"/>
                              </a:rPr>
                            </m:ctrlPr>
                          </m:sSubPr>
                          <m:e>
                            <m:r>
                              <a:rPr lang="en-US" altLang="ja-JP" sz="2400" b="1" i="1">
                                <a:latin typeface="Cambria Math"/>
                              </a:rPr>
                              <m:t>𝑽</m:t>
                            </m:r>
                          </m:e>
                          <m:sub>
                            <m:r>
                              <a:rPr lang="en-US" altLang="ja-JP" sz="2400" b="1" i="1">
                                <a:latin typeface="Cambria Math"/>
                              </a:rPr>
                              <m:t>𝑩𝑮</m:t>
                            </m:r>
                          </m:sub>
                        </m:sSub>
                      </m:e>
                      <m:sup>
                        <m:r>
                          <a:rPr lang="en-US" altLang="ja-JP" sz="2400" b="1" i="1">
                            <a:latin typeface="Cambria Math"/>
                          </a:rPr>
                          <m:t>𝟐</m:t>
                        </m:r>
                      </m:sup>
                    </m:sSup>
                  </m:oMath>
                </a14:m>
                <a:r>
                  <a:rPr kumimoji="1" lang="ja-JP" altLang="en-US" sz="2400" b="1" dirty="0" smtClean="0"/>
                  <a:t>：</a:t>
                </a:r>
                <a:r>
                  <a:rPr lang="ja-JP" altLang="en-US" sz="2400" b="1" dirty="0"/>
                  <a:t>背景に対するセンサーの出力</a:t>
                </a:r>
                <a:r>
                  <a:rPr lang="ja-JP" altLang="en-US" sz="2400" b="1" dirty="0" smtClean="0"/>
                  <a:t>電圧</a:t>
                </a:r>
                <a:r>
                  <a:rPr lang="ja-JP" altLang="en-US" sz="2400" b="1" dirty="0"/>
                  <a:t>の平均二乗</a:t>
                </a:r>
                <a:r>
                  <a:rPr lang="ja-JP" altLang="en-US" sz="2400" b="1" dirty="0" smtClean="0"/>
                  <a:t>誤差</a:t>
                </a:r>
                <a:endParaRPr lang="en-US" altLang="ja-JP" sz="2400" b="1"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344488" y="3014804"/>
                <a:ext cx="9217024" cy="2860591"/>
              </a:xfrm>
              <a:prstGeom prst="rect">
                <a:avLst/>
              </a:prstGeom>
              <a:blipFill rotWithShape="1">
                <a:blip r:embed="rId4"/>
                <a:stretch>
                  <a:fillRect l="-199" t="-2132" b="-319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p:cNvSpPr txBox="1"/>
              <p:nvPr/>
            </p:nvSpPr>
            <p:spPr>
              <a:xfrm>
                <a:off x="3368824" y="5907551"/>
                <a:ext cx="6264696" cy="531812"/>
              </a:xfrm>
              <a:prstGeom prst="rect">
                <a:avLst/>
              </a:prstGeom>
              <a:noFill/>
            </p:spPr>
            <p:txBody>
              <a:bodyPr wrap="square" rtlCol="0">
                <a:spAutoFit/>
              </a:bodyPr>
              <a:lstStyle/>
              <a:p>
                <a:r>
                  <a:rPr kumimoji="1" lang="ja-JP" altLang="en-US" sz="2800" b="1" dirty="0" smtClean="0">
                    <a:solidFill>
                      <a:srgbClr val="FF0000"/>
                    </a:solidFill>
                  </a:rPr>
                  <a:t>検出限界</a:t>
                </a:r>
                <a:r>
                  <a:rPr kumimoji="1" lang="en-US" altLang="ja-JP" sz="2800" b="1" dirty="0" err="1" smtClean="0">
                    <a:solidFill>
                      <a:srgbClr val="FF0000"/>
                    </a:solidFill>
                  </a:rPr>
                  <a:t>Δn</a:t>
                </a:r>
                <a:r>
                  <a:rPr kumimoji="1" lang="en-US" altLang="ja-JP" sz="2800" b="1" dirty="0" smtClean="0">
                    <a:solidFill>
                      <a:srgbClr val="FF0000"/>
                    </a:solidFill>
                  </a:rPr>
                  <a:t>=5.2×</a:t>
                </a:r>
                <a14:m>
                  <m:oMath xmlns:m="http://schemas.openxmlformats.org/officeDocument/2006/math">
                    <m:sSup>
                      <m:sSupPr>
                        <m:ctrlPr>
                          <a:rPr kumimoji="1" lang="en-US" altLang="ja-JP" sz="2800" b="1" i="1" smtClean="0">
                            <a:solidFill>
                              <a:srgbClr val="FF0000"/>
                            </a:solidFill>
                            <a:latin typeface="Cambria Math"/>
                          </a:rPr>
                        </m:ctrlPr>
                      </m:sSupPr>
                      <m:e>
                        <m:r>
                          <a:rPr kumimoji="1" lang="en-US" altLang="ja-JP" sz="2800" b="1" i="1" smtClean="0">
                            <a:solidFill>
                              <a:srgbClr val="FF0000"/>
                            </a:solidFill>
                            <a:latin typeface="Cambria Math"/>
                          </a:rPr>
                          <m:t>𝟏𝟎</m:t>
                        </m:r>
                      </m:e>
                      <m:sup>
                        <m:r>
                          <a:rPr kumimoji="1" lang="en-US" altLang="ja-JP" sz="2800" b="1" i="1" smtClean="0">
                            <a:solidFill>
                              <a:srgbClr val="FF0000"/>
                            </a:solidFill>
                            <a:latin typeface="Cambria Math"/>
                          </a:rPr>
                          <m:t>−</m:t>
                        </m:r>
                        <m:r>
                          <a:rPr kumimoji="1" lang="en-US" altLang="ja-JP" sz="2800" b="1" i="1" smtClean="0">
                            <a:solidFill>
                              <a:srgbClr val="FF0000"/>
                            </a:solidFill>
                            <a:latin typeface="Cambria Math"/>
                          </a:rPr>
                          <m:t>𝟒</m:t>
                        </m:r>
                      </m:sup>
                    </m:sSup>
                  </m:oMath>
                </a14:m>
                <a:endParaRPr kumimoji="1" lang="ja-JP" altLang="en-US" b="1"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3368824" y="5907551"/>
                <a:ext cx="6264696" cy="531812"/>
              </a:xfrm>
              <a:prstGeom prst="rect">
                <a:avLst/>
              </a:prstGeom>
              <a:blipFill rotWithShape="1">
                <a:blip r:embed="rId5"/>
                <a:stretch>
                  <a:fillRect l="-2045" t="-13793" b="-3103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3029911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正方形/長方形 1"/>
              <p:cNvSpPr/>
              <p:nvPr/>
            </p:nvSpPr>
            <p:spPr>
              <a:xfrm>
                <a:off x="344488" y="476549"/>
                <a:ext cx="7935634" cy="531812"/>
              </a:xfrm>
              <a:prstGeom prst="rect">
                <a:avLst/>
              </a:prstGeom>
            </p:spPr>
            <p:txBody>
              <a:bodyPr wrap="none">
                <a:spAutoFit/>
              </a:bodyPr>
              <a:lstStyle/>
              <a:p>
                <a:r>
                  <a:rPr lang="ja-JP" altLang="en-US" sz="2800" b="1" dirty="0" smtClean="0">
                    <a:solidFill>
                      <a:schemeClr val="tx1"/>
                    </a:solidFill>
                  </a:rPr>
                  <a:t>検出限界</a:t>
                </a:r>
                <a:r>
                  <a:rPr lang="en-US" altLang="ja-JP" sz="2800" b="1" dirty="0" err="1">
                    <a:solidFill>
                      <a:schemeClr val="tx1"/>
                    </a:solidFill>
                  </a:rPr>
                  <a:t>Δn</a:t>
                </a:r>
                <a:r>
                  <a:rPr lang="en-US" altLang="ja-JP" sz="2800" b="1" dirty="0">
                    <a:solidFill>
                      <a:schemeClr val="tx1"/>
                    </a:solidFill>
                  </a:rPr>
                  <a:t>=5.2×</a:t>
                </a:r>
                <a14:m>
                  <m:oMath xmlns:m="http://schemas.openxmlformats.org/officeDocument/2006/math">
                    <m:sSup>
                      <m:sSupPr>
                        <m:ctrlPr>
                          <a:rPr lang="en-US" altLang="ja-JP" sz="2800" b="1" i="1">
                            <a:solidFill>
                              <a:schemeClr val="tx1"/>
                            </a:solidFill>
                            <a:latin typeface="Cambria Math"/>
                          </a:rPr>
                        </m:ctrlPr>
                      </m:sSupPr>
                      <m:e>
                        <m:r>
                          <a:rPr lang="en-US" altLang="ja-JP" sz="2800" b="1" i="1">
                            <a:solidFill>
                              <a:schemeClr val="tx1"/>
                            </a:solidFill>
                            <a:latin typeface="Cambria Math"/>
                          </a:rPr>
                          <m:t>𝟏𝟎</m:t>
                        </m:r>
                      </m:e>
                      <m:sup>
                        <m:r>
                          <a:rPr lang="en-US" altLang="ja-JP" sz="2800" b="1" i="1">
                            <a:solidFill>
                              <a:schemeClr val="tx1"/>
                            </a:solidFill>
                            <a:latin typeface="Cambria Math"/>
                          </a:rPr>
                          <m:t>−</m:t>
                        </m:r>
                        <m:r>
                          <a:rPr lang="en-US" altLang="ja-JP" sz="2800" b="1" i="1">
                            <a:solidFill>
                              <a:schemeClr val="tx1"/>
                            </a:solidFill>
                            <a:latin typeface="Cambria Math"/>
                          </a:rPr>
                          <m:t>𝟒</m:t>
                        </m:r>
                      </m:sup>
                    </m:sSup>
                  </m:oMath>
                </a14:m>
                <a:r>
                  <a:rPr lang="ja-JP" altLang="en-US" sz="2800" b="1" dirty="0" smtClean="0"/>
                  <a:t>⇒理想値よりやや大きい</a:t>
                </a:r>
                <a:endParaRPr lang="ja-JP" altLang="en-US" sz="1800" b="1" dirty="0"/>
              </a:p>
            </p:txBody>
          </p:sp>
        </mc:Choice>
        <mc:Fallback xmlns="">
          <p:sp>
            <p:nvSpPr>
              <p:cNvPr id="2" name="正方形/長方形 1"/>
              <p:cNvSpPr>
                <a:spLocks noRot="1" noChangeAspect="1" noMove="1" noResize="1" noEditPoints="1" noAdjustHandles="1" noChangeArrowheads="1" noChangeShapeType="1" noTextEdit="1"/>
              </p:cNvSpPr>
              <p:nvPr/>
            </p:nvSpPr>
            <p:spPr>
              <a:xfrm>
                <a:off x="344488" y="476549"/>
                <a:ext cx="7935634" cy="531812"/>
              </a:xfrm>
              <a:prstGeom prst="rect">
                <a:avLst/>
              </a:prstGeom>
              <a:blipFill rotWithShape="1">
                <a:blip r:embed="rId3"/>
                <a:stretch>
                  <a:fillRect l="-1614" t="-13793" r="-846" b="-31034"/>
                </a:stretch>
              </a:blipFill>
            </p:spPr>
            <p:txBody>
              <a:bodyPr/>
              <a:lstStyle/>
              <a:p>
                <a:r>
                  <a:rPr lang="ja-JP" altLang="en-US">
                    <a:noFill/>
                  </a:rPr>
                  <a:t> </a:t>
                </a:r>
              </a:p>
            </p:txBody>
          </p:sp>
        </mc:Fallback>
      </mc:AlternateContent>
      <p:sp>
        <p:nvSpPr>
          <p:cNvPr id="3" name="テキスト ボックス 2"/>
          <p:cNvSpPr txBox="1"/>
          <p:nvPr/>
        </p:nvSpPr>
        <p:spPr>
          <a:xfrm>
            <a:off x="380320" y="1268760"/>
            <a:ext cx="8136904" cy="523220"/>
          </a:xfrm>
          <a:prstGeom prst="rect">
            <a:avLst/>
          </a:prstGeom>
          <a:noFill/>
        </p:spPr>
        <p:txBody>
          <a:bodyPr wrap="square" rtlCol="0">
            <a:spAutoFit/>
          </a:bodyPr>
          <a:lstStyle/>
          <a:p>
            <a:r>
              <a:rPr kumimoji="1" lang="ja-JP" altLang="en-US" sz="2800" b="1" dirty="0" smtClean="0"/>
              <a:t>考えられる原因としては</a:t>
            </a:r>
            <a:r>
              <a:rPr kumimoji="1" lang="en-US" altLang="ja-JP" sz="2800" b="1" dirty="0" smtClean="0"/>
              <a:t>…</a:t>
            </a:r>
            <a:endParaRPr kumimoji="1" lang="ja-JP" altLang="en-US" sz="2800" b="1" dirty="0"/>
          </a:p>
        </p:txBody>
      </p:sp>
      <mc:AlternateContent xmlns:mc="http://schemas.openxmlformats.org/markup-compatibility/2006" xmlns:a14="http://schemas.microsoft.com/office/drawing/2010/main">
        <mc:Choice Requires="a14">
          <p:sp>
            <p:nvSpPr>
              <p:cNvPr id="4" name="テキスト ボックス 3"/>
              <p:cNvSpPr txBox="1"/>
              <p:nvPr/>
            </p:nvSpPr>
            <p:spPr>
              <a:xfrm>
                <a:off x="488504" y="1916832"/>
                <a:ext cx="9001000" cy="1815882"/>
              </a:xfrm>
              <a:prstGeom prst="rect">
                <a:avLst/>
              </a:prstGeom>
              <a:noFill/>
            </p:spPr>
            <p:txBody>
              <a:bodyPr wrap="square" rtlCol="0">
                <a:spAutoFit/>
              </a:bodyPr>
              <a:lstStyle/>
              <a:p>
                <a:pPr marL="457200" indent="-457200">
                  <a:buFont typeface="+mj-lt"/>
                  <a:buAutoNum type="arabicPeriod"/>
                </a:pPr>
                <a:r>
                  <a:rPr kumimoji="1" lang="en-US" altLang="ja-JP" sz="2800" b="1" dirty="0" smtClean="0"/>
                  <a:t>LED</a:t>
                </a:r>
                <a:r>
                  <a:rPr kumimoji="1" lang="ja-JP" altLang="en-US" sz="2800" b="1" dirty="0" smtClean="0"/>
                  <a:t>から光ファイバーへの結合効率が</a:t>
                </a:r>
                <a14:m>
                  <m:oMath xmlns:m="http://schemas.openxmlformats.org/officeDocument/2006/math">
                    <m:sSup>
                      <m:sSupPr>
                        <m:ctrlPr>
                          <a:rPr kumimoji="1" lang="en-US" altLang="ja-JP" sz="2800" b="1" i="1" smtClean="0">
                            <a:latin typeface="Cambria Math"/>
                          </a:rPr>
                        </m:ctrlPr>
                      </m:sSupPr>
                      <m:e>
                        <m:r>
                          <a:rPr kumimoji="1" lang="en-US" altLang="ja-JP" sz="2800" b="1" i="1" smtClean="0">
                            <a:latin typeface="Cambria Math"/>
                          </a:rPr>
                          <m:t>𝟏𝟎</m:t>
                        </m:r>
                      </m:e>
                      <m:sup>
                        <m:r>
                          <a:rPr kumimoji="1" lang="en-US" altLang="ja-JP" sz="2800" b="1" i="1" smtClean="0">
                            <a:latin typeface="Cambria Math"/>
                          </a:rPr>
                          <m:t>−</m:t>
                        </m:r>
                        <m:r>
                          <a:rPr kumimoji="1" lang="en-US" altLang="ja-JP" sz="2800" b="1" i="1" smtClean="0">
                            <a:latin typeface="Cambria Math"/>
                          </a:rPr>
                          <m:t>𝟐</m:t>
                        </m:r>
                      </m:sup>
                    </m:sSup>
                  </m:oMath>
                </a14:m>
                <a:r>
                  <a:rPr kumimoji="1" lang="ja-JP" altLang="en-US" sz="2800" b="1" dirty="0" smtClean="0"/>
                  <a:t>程度であり非常に小さい</a:t>
                </a:r>
                <a:endParaRPr kumimoji="1" lang="en-US" altLang="ja-JP" sz="2800" b="1" dirty="0" smtClean="0"/>
              </a:p>
              <a:p>
                <a:pPr marL="457200" indent="-457200">
                  <a:buFont typeface="+mj-lt"/>
                  <a:buAutoNum type="arabicPeriod"/>
                </a:pPr>
                <a:r>
                  <a:rPr kumimoji="1" lang="ja-JP" altLang="en-US" sz="2800" b="1" dirty="0" smtClean="0"/>
                  <a:t>光カプラーのところでセンサーへ行くべき光の一部が</a:t>
                </a:r>
                <a:r>
                  <a:rPr kumimoji="1" lang="en-US" altLang="ja-JP" sz="2800" b="1" dirty="0" smtClean="0"/>
                  <a:t>PD</a:t>
                </a:r>
                <a:r>
                  <a:rPr kumimoji="1" lang="ja-JP" altLang="en-US" sz="2800" b="1" dirty="0" smtClean="0"/>
                  <a:t>へ直接加わっている</a:t>
                </a:r>
                <a:endParaRPr kumimoji="1" lang="ja-JP" altLang="en-US" sz="2800" b="1"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488504" y="1916832"/>
                <a:ext cx="9001000" cy="1815882"/>
              </a:xfrm>
              <a:prstGeom prst="rect">
                <a:avLst/>
              </a:prstGeom>
              <a:blipFill rotWithShape="1">
                <a:blip r:embed="rId4"/>
                <a:stretch>
                  <a:fillRect l="-1151" t="-3691" r="-745" b="-9060"/>
                </a:stretch>
              </a:blipFill>
            </p:spPr>
            <p:txBody>
              <a:bodyPr/>
              <a:lstStyle/>
              <a:p>
                <a:r>
                  <a:rPr lang="ja-JP" altLang="en-US">
                    <a:noFill/>
                  </a:rPr>
                  <a:t> </a:t>
                </a:r>
              </a:p>
            </p:txBody>
          </p:sp>
        </mc:Fallback>
      </mc:AlternateContent>
      <p:sp>
        <p:nvSpPr>
          <p:cNvPr id="5" name="下矢印 4"/>
          <p:cNvSpPr/>
          <p:nvPr/>
        </p:nvSpPr>
        <p:spPr>
          <a:xfrm>
            <a:off x="3457248" y="3973102"/>
            <a:ext cx="1224136" cy="968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624050" y="4117118"/>
            <a:ext cx="4824536" cy="461665"/>
          </a:xfrm>
          <a:prstGeom prst="rect">
            <a:avLst/>
          </a:prstGeom>
          <a:noFill/>
        </p:spPr>
        <p:txBody>
          <a:bodyPr wrap="square" rtlCol="0">
            <a:spAutoFit/>
          </a:bodyPr>
          <a:lstStyle/>
          <a:p>
            <a:r>
              <a:rPr lang="ja-JP" altLang="en-US" sz="2400" b="1" dirty="0">
                <a:solidFill>
                  <a:srgbClr val="0070C0"/>
                </a:solidFill>
              </a:rPr>
              <a:t>これら</a:t>
            </a:r>
            <a:r>
              <a:rPr lang="ja-JP" altLang="en-US" sz="2400" b="1" dirty="0" smtClean="0">
                <a:solidFill>
                  <a:srgbClr val="0070C0"/>
                </a:solidFill>
              </a:rPr>
              <a:t>の問題を解決できれば</a:t>
            </a:r>
            <a:r>
              <a:rPr lang="en-US" altLang="ja-JP" sz="2400" b="1" dirty="0" smtClean="0">
                <a:solidFill>
                  <a:srgbClr val="0070C0"/>
                </a:solidFill>
              </a:rPr>
              <a:t>…</a:t>
            </a:r>
            <a:endParaRPr kumimoji="1" lang="ja-JP" altLang="en-US" sz="2400" b="1" dirty="0">
              <a:solidFill>
                <a:srgbClr val="0070C0"/>
              </a:solidFill>
            </a:endParaRPr>
          </a:p>
        </p:txBody>
      </p:sp>
      <p:sp>
        <p:nvSpPr>
          <p:cNvPr id="7" name="角丸四角形 6"/>
          <p:cNvSpPr/>
          <p:nvPr/>
        </p:nvSpPr>
        <p:spPr>
          <a:xfrm>
            <a:off x="303570" y="1247496"/>
            <a:ext cx="9329950" cy="2560326"/>
          </a:xfrm>
          <a:prstGeom prst="roundRect">
            <a:avLst/>
          </a:prstGeom>
          <a:noFill/>
          <a:ln w="571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8" name="テキスト ボックス 7"/>
              <p:cNvSpPr txBox="1"/>
              <p:nvPr/>
            </p:nvSpPr>
            <p:spPr>
              <a:xfrm>
                <a:off x="464912" y="4941168"/>
                <a:ext cx="8672050" cy="970202"/>
              </a:xfrm>
              <a:prstGeom prst="rect">
                <a:avLst/>
              </a:prstGeom>
              <a:noFill/>
            </p:spPr>
            <p:txBody>
              <a:bodyPr wrap="square" rtlCol="0">
                <a:spAutoFit/>
              </a:bodyPr>
              <a:lstStyle/>
              <a:p>
                <a14:m>
                  <m:oMath xmlns:m="http://schemas.openxmlformats.org/officeDocument/2006/math">
                    <m:sSub>
                      <m:sSubPr>
                        <m:ctrlPr>
                          <a:rPr kumimoji="1" lang="en-US" altLang="ja-JP" sz="2800" b="1" i="1" smtClean="0">
                            <a:solidFill>
                              <a:srgbClr val="FF0000"/>
                            </a:solidFill>
                            <a:latin typeface="Cambria Math"/>
                          </a:rPr>
                        </m:ctrlPr>
                      </m:sSubPr>
                      <m:e>
                        <m:r>
                          <a:rPr kumimoji="1" lang="en-US" altLang="ja-JP" sz="2800" b="1" i="1" smtClean="0">
                            <a:solidFill>
                              <a:srgbClr val="FF0000"/>
                            </a:solidFill>
                            <a:latin typeface="Cambria Math"/>
                          </a:rPr>
                          <m:t>𝑽</m:t>
                        </m:r>
                      </m:e>
                      <m:sub>
                        <m:r>
                          <a:rPr kumimoji="1" lang="en-US" altLang="ja-JP" sz="2800" b="1" i="1" smtClean="0">
                            <a:solidFill>
                              <a:srgbClr val="FF0000"/>
                            </a:solidFill>
                            <a:latin typeface="Cambria Math"/>
                          </a:rPr>
                          <m:t>𝑩𝑮</m:t>
                        </m:r>
                      </m:sub>
                    </m:sSub>
                  </m:oMath>
                </a14:m>
                <a:r>
                  <a:rPr kumimoji="1" lang="ja-JP" altLang="en-US" sz="2800" b="1" dirty="0" smtClean="0">
                    <a:solidFill>
                      <a:srgbClr val="FF0000"/>
                    </a:solidFill>
                  </a:rPr>
                  <a:t>が小さくなり</a:t>
                </a:r>
                <a:r>
                  <a:rPr kumimoji="1" lang="en-US" altLang="ja-JP" sz="2800" b="1" dirty="0" smtClean="0">
                    <a:solidFill>
                      <a:srgbClr val="FF0000"/>
                    </a:solidFill>
                  </a:rPr>
                  <a:t>ΔR</a:t>
                </a:r>
                <a:r>
                  <a:rPr kumimoji="1" lang="ja-JP" altLang="en-US" sz="2800" b="1" dirty="0" smtClean="0">
                    <a:solidFill>
                      <a:srgbClr val="FF0000"/>
                    </a:solidFill>
                  </a:rPr>
                  <a:t>が小さくなり検出限界</a:t>
                </a:r>
                <a:r>
                  <a:rPr kumimoji="1" lang="en-US" altLang="ja-JP" sz="2800" b="1" dirty="0" err="1" smtClean="0">
                    <a:solidFill>
                      <a:srgbClr val="FF0000"/>
                    </a:solidFill>
                  </a:rPr>
                  <a:t>Δn</a:t>
                </a:r>
                <a:r>
                  <a:rPr lang="ja-JP" altLang="en-US" sz="2800" b="1" dirty="0" smtClean="0">
                    <a:solidFill>
                      <a:srgbClr val="FF0000"/>
                    </a:solidFill>
                  </a:rPr>
                  <a:t>も</a:t>
                </a:r>
                <a14:m>
                  <m:oMath xmlns:m="http://schemas.openxmlformats.org/officeDocument/2006/math">
                    <m:sSup>
                      <m:sSupPr>
                        <m:ctrlPr>
                          <a:rPr lang="en-US" altLang="ja-JP" sz="2800" b="1" i="1" smtClean="0">
                            <a:solidFill>
                              <a:srgbClr val="FF0000"/>
                            </a:solidFill>
                            <a:latin typeface="Cambria Math"/>
                          </a:rPr>
                        </m:ctrlPr>
                      </m:sSupPr>
                      <m:e>
                        <m:r>
                          <a:rPr lang="en-US" altLang="ja-JP" sz="2800" b="1" i="1" smtClean="0">
                            <a:solidFill>
                              <a:srgbClr val="FF0000"/>
                            </a:solidFill>
                            <a:latin typeface="Cambria Math"/>
                          </a:rPr>
                          <m:t>𝟏𝟎</m:t>
                        </m:r>
                      </m:e>
                      <m:sup>
                        <m:r>
                          <a:rPr lang="en-US" altLang="ja-JP" sz="2800" b="1" i="1" smtClean="0">
                            <a:solidFill>
                              <a:srgbClr val="FF0000"/>
                            </a:solidFill>
                            <a:latin typeface="Cambria Math"/>
                          </a:rPr>
                          <m:t>−</m:t>
                        </m:r>
                        <m:r>
                          <a:rPr lang="en-US" altLang="ja-JP" sz="2800" b="1" i="1" smtClean="0">
                            <a:solidFill>
                              <a:srgbClr val="FF0000"/>
                            </a:solidFill>
                            <a:latin typeface="Cambria Math"/>
                          </a:rPr>
                          <m:t>𝟓</m:t>
                        </m:r>
                      </m:sup>
                    </m:sSup>
                  </m:oMath>
                </a14:m>
                <a:r>
                  <a:rPr kumimoji="1" lang="ja-JP" altLang="en-US" sz="2800" b="1" dirty="0" smtClean="0">
                    <a:solidFill>
                      <a:srgbClr val="FF0000"/>
                    </a:solidFill>
                  </a:rPr>
                  <a:t>オーダーまで小さくできると考えられる</a:t>
                </a:r>
                <a:endParaRPr kumimoji="1" lang="ja-JP" altLang="en-US" sz="2800" b="1" dirty="0">
                  <a:solidFill>
                    <a:srgbClr val="FF0000"/>
                  </a:solidFill>
                </a:endParaRPr>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464912" y="4941168"/>
                <a:ext cx="8672050" cy="970202"/>
              </a:xfrm>
              <a:prstGeom prst="rect">
                <a:avLst/>
              </a:prstGeom>
              <a:blipFill rotWithShape="1">
                <a:blip r:embed="rId5"/>
                <a:stretch>
                  <a:fillRect l="-1405" t="-6918" b="-1509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9260573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16496" y="194737"/>
            <a:ext cx="1944216" cy="707886"/>
          </a:xfrm>
          <a:prstGeom prst="rect">
            <a:avLst/>
          </a:prstGeom>
          <a:noFill/>
        </p:spPr>
        <p:txBody>
          <a:bodyPr wrap="square" rtlCol="0">
            <a:spAutoFit/>
          </a:bodyPr>
          <a:lstStyle/>
          <a:p>
            <a:r>
              <a:rPr kumimoji="1" lang="ja-JP" altLang="en-US" sz="4000" b="1" dirty="0" smtClean="0">
                <a:solidFill>
                  <a:srgbClr val="FF0000"/>
                </a:solidFill>
              </a:rPr>
              <a:t>まとめ</a:t>
            </a:r>
            <a:endParaRPr kumimoji="1" lang="ja-JP" altLang="en-US" sz="4000" b="1" dirty="0">
              <a:solidFill>
                <a:srgbClr val="FF0000"/>
              </a:solidFill>
            </a:endParaRPr>
          </a:p>
        </p:txBody>
      </p:sp>
      <p:sp>
        <p:nvSpPr>
          <p:cNvPr id="3" name="テキスト ボックス 2"/>
          <p:cNvSpPr txBox="1"/>
          <p:nvPr/>
        </p:nvSpPr>
        <p:spPr>
          <a:xfrm>
            <a:off x="992560" y="902623"/>
            <a:ext cx="7776864" cy="2092881"/>
          </a:xfrm>
          <a:prstGeom prst="rect">
            <a:avLst/>
          </a:prstGeom>
          <a:noFill/>
        </p:spPr>
        <p:txBody>
          <a:bodyPr wrap="square" rtlCol="0">
            <a:spAutoFit/>
          </a:bodyPr>
          <a:lstStyle/>
          <a:p>
            <a:r>
              <a:rPr kumimoji="1" lang="ja-JP" altLang="en-US" sz="2600" b="1" dirty="0" smtClean="0"/>
              <a:t>デュアルカラー光ファイバー</a:t>
            </a:r>
            <a:r>
              <a:rPr kumimoji="1" lang="en-US" altLang="ja-JP" sz="2600" b="1" dirty="0" smtClean="0"/>
              <a:t>SPR</a:t>
            </a:r>
            <a:r>
              <a:rPr kumimoji="1" lang="ja-JP" altLang="en-US" sz="2600" b="1" dirty="0" smtClean="0"/>
              <a:t>センサーの</a:t>
            </a:r>
            <a:r>
              <a:rPr kumimoji="1" lang="en-US" altLang="ja-JP" sz="2600" b="1" dirty="0" smtClean="0"/>
              <a:t>SPR</a:t>
            </a:r>
            <a:r>
              <a:rPr kumimoji="1" lang="ja-JP" altLang="en-US" sz="2600" b="1" dirty="0" smtClean="0"/>
              <a:t>スペクトルを分析することでセンサーが最高の感度を得られるための金属膜厚と二つの波長を求め、センサーの特性に影響を与える光源のスペクトル帯域幅を求めた</a:t>
            </a:r>
            <a:endParaRPr kumimoji="1" lang="ja-JP" altLang="en-US" sz="2600" b="1" dirty="0"/>
          </a:p>
        </p:txBody>
      </p:sp>
      <p:sp>
        <p:nvSpPr>
          <p:cNvPr id="4" name="下矢印 3"/>
          <p:cNvSpPr/>
          <p:nvPr/>
        </p:nvSpPr>
        <p:spPr>
          <a:xfrm>
            <a:off x="3872880" y="2993276"/>
            <a:ext cx="1584176"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992560" y="3525685"/>
            <a:ext cx="8424936" cy="1292662"/>
          </a:xfrm>
          <a:prstGeom prst="rect">
            <a:avLst/>
          </a:prstGeom>
          <a:noFill/>
        </p:spPr>
        <p:txBody>
          <a:bodyPr wrap="square" rtlCol="0">
            <a:spAutoFit/>
          </a:bodyPr>
          <a:lstStyle/>
          <a:p>
            <a:r>
              <a:rPr kumimoji="1" lang="ja-JP" altLang="en-US" sz="2600" b="1" dirty="0" smtClean="0"/>
              <a:t>金属膜厚</a:t>
            </a:r>
            <a:r>
              <a:rPr kumimoji="1" lang="en-US" altLang="ja-JP" sz="2600" b="1" dirty="0" smtClean="0"/>
              <a:t>60nm</a:t>
            </a:r>
            <a:r>
              <a:rPr kumimoji="1" lang="ja-JP" altLang="en-US" sz="2600" b="1" dirty="0" smtClean="0"/>
              <a:t>で光源の二つの波長は</a:t>
            </a:r>
            <a:r>
              <a:rPr kumimoji="1" lang="en-US" altLang="ja-JP" sz="2600" b="1" dirty="0" smtClean="0"/>
              <a:t>612nm</a:t>
            </a:r>
            <a:r>
              <a:rPr kumimoji="1" lang="ja-JP" altLang="en-US" sz="2600" b="1" dirty="0" smtClean="0"/>
              <a:t>と</a:t>
            </a:r>
            <a:r>
              <a:rPr kumimoji="1" lang="en-US" altLang="ja-JP" sz="2600" b="1" dirty="0" smtClean="0"/>
              <a:t>680nm</a:t>
            </a:r>
            <a:r>
              <a:rPr kumimoji="1" lang="ja-JP" altLang="en-US" sz="2600" b="1" dirty="0" smtClean="0"/>
              <a:t>のデュアルカラー光ファイバー</a:t>
            </a:r>
            <a:r>
              <a:rPr kumimoji="1" lang="en-US" altLang="ja-JP" sz="2600" b="1" dirty="0" smtClean="0"/>
              <a:t>SPR</a:t>
            </a:r>
            <a:r>
              <a:rPr kumimoji="1" lang="ja-JP" altLang="en-US" sz="2600" b="1" dirty="0" smtClean="0"/>
              <a:t>センサーを製作し、その基本特性を評価</a:t>
            </a:r>
            <a:endParaRPr kumimoji="1" lang="ja-JP" altLang="en-US" sz="2600" b="1" dirty="0"/>
          </a:p>
        </p:txBody>
      </p:sp>
      <p:sp>
        <p:nvSpPr>
          <p:cNvPr id="6" name="下矢印 5"/>
          <p:cNvSpPr/>
          <p:nvPr/>
        </p:nvSpPr>
        <p:spPr>
          <a:xfrm>
            <a:off x="4039626" y="4818347"/>
            <a:ext cx="1246867" cy="4392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992560" y="5301208"/>
            <a:ext cx="8424936" cy="1292662"/>
          </a:xfrm>
          <a:prstGeom prst="rect">
            <a:avLst/>
          </a:prstGeom>
          <a:noFill/>
        </p:spPr>
        <p:txBody>
          <a:bodyPr wrap="square" rtlCol="0">
            <a:spAutoFit/>
          </a:bodyPr>
          <a:lstStyle/>
          <a:p>
            <a:r>
              <a:rPr kumimoji="1" lang="ja-JP" altLang="en-US" sz="2600" b="1" dirty="0" smtClean="0"/>
              <a:t>この条件でのデュアルカラー光ファイバー</a:t>
            </a:r>
            <a:r>
              <a:rPr kumimoji="1" lang="en-US" altLang="ja-JP" sz="2600" b="1" dirty="0" smtClean="0"/>
              <a:t>SPR</a:t>
            </a:r>
            <a:r>
              <a:rPr kumimoji="1" lang="ja-JP" altLang="en-US" sz="2600" b="1" dirty="0" smtClean="0"/>
              <a:t>センサーは屈折率が</a:t>
            </a:r>
            <a:r>
              <a:rPr kumimoji="1" lang="en-US" altLang="ja-JP" sz="2600" b="1" dirty="0" smtClean="0"/>
              <a:t>1.333</a:t>
            </a:r>
            <a:r>
              <a:rPr kumimoji="1" lang="ja-JP" altLang="en-US" sz="2600" b="1" dirty="0" smtClean="0"/>
              <a:t>～</a:t>
            </a:r>
            <a:r>
              <a:rPr kumimoji="1" lang="en-US" altLang="ja-JP" sz="2600" b="1" dirty="0" smtClean="0"/>
              <a:t>1.3616</a:t>
            </a:r>
            <a:r>
              <a:rPr kumimoji="1" lang="ja-JP" altLang="en-US" sz="2600" b="1" dirty="0" smtClean="0"/>
              <a:t>の範囲で線形に応答するという結論に至った</a:t>
            </a:r>
            <a:endParaRPr kumimoji="1" lang="ja-JP" altLang="en-US" sz="2600" b="1" dirty="0"/>
          </a:p>
        </p:txBody>
      </p:sp>
    </p:spTree>
    <p:extLst>
      <p:ext uri="{BB962C8B-B14F-4D97-AF65-F5344CB8AC3E}">
        <p14:creationId xmlns:p14="http://schemas.microsoft.com/office/powerpoint/2010/main" val="26187710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60512" y="276692"/>
            <a:ext cx="5832648" cy="707886"/>
          </a:xfrm>
          <a:prstGeom prst="rect">
            <a:avLst/>
          </a:prstGeom>
          <a:noFill/>
        </p:spPr>
        <p:txBody>
          <a:bodyPr wrap="square" rtlCol="0">
            <a:spAutoFit/>
          </a:bodyPr>
          <a:lstStyle/>
          <a:p>
            <a:r>
              <a:rPr kumimoji="1" lang="ja-JP" altLang="en-US" sz="4000" b="1" dirty="0" smtClean="0">
                <a:solidFill>
                  <a:srgbClr val="FF0000"/>
                </a:solidFill>
              </a:rPr>
              <a:t>今後の課題</a:t>
            </a:r>
            <a:endParaRPr kumimoji="1" lang="ja-JP" altLang="en-US" sz="4000" b="1" dirty="0">
              <a:solidFill>
                <a:srgbClr val="FF0000"/>
              </a:solidFill>
            </a:endParaRPr>
          </a:p>
        </p:txBody>
      </p:sp>
      <p:sp>
        <p:nvSpPr>
          <p:cNvPr id="3" name="テキスト ボックス 2"/>
          <p:cNvSpPr txBox="1"/>
          <p:nvPr/>
        </p:nvSpPr>
        <p:spPr>
          <a:xfrm>
            <a:off x="560512" y="1484784"/>
            <a:ext cx="8208912" cy="3970318"/>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kumimoji="1" lang="ja-JP" altLang="en-US" sz="2800" b="1" dirty="0" smtClean="0"/>
              <a:t>センサーの実用化に向けてのセンサーのモデルの製作</a:t>
            </a:r>
            <a:endParaRPr kumimoji="1" lang="en-US" altLang="ja-JP" sz="2800" b="1" dirty="0" smtClean="0"/>
          </a:p>
          <a:p>
            <a:pPr marL="342900" indent="-342900">
              <a:lnSpc>
                <a:spcPct val="200000"/>
              </a:lnSpc>
              <a:buFont typeface="Arial" panose="020B0604020202020204" pitchFamily="34" charset="0"/>
              <a:buChar char="•"/>
            </a:pPr>
            <a:r>
              <a:rPr lang="ja-JP" altLang="en-US" sz="2800" b="1" dirty="0" smtClean="0"/>
              <a:t>センサーの特性に影響を与える外乱の除去及び補正</a:t>
            </a:r>
            <a:endParaRPr kumimoji="1" lang="en-US" altLang="ja-JP" sz="2800" b="1" dirty="0" smtClean="0"/>
          </a:p>
          <a:p>
            <a:pPr marL="342900" indent="-342900">
              <a:buFont typeface="Arial" panose="020B0604020202020204" pitchFamily="34" charset="0"/>
              <a:buChar char="•"/>
            </a:pPr>
            <a:endParaRPr kumimoji="1" lang="ja-JP" altLang="en-US" sz="2800" b="1" dirty="0"/>
          </a:p>
        </p:txBody>
      </p:sp>
    </p:spTree>
    <p:extLst>
      <p:ext uri="{BB962C8B-B14F-4D97-AF65-F5344CB8AC3E}">
        <p14:creationId xmlns:p14="http://schemas.microsoft.com/office/powerpoint/2010/main" val="2271717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50168" y="312066"/>
            <a:ext cx="9958032" cy="584775"/>
          </a:xfrm>
          <a:prstGeom prst="rect">
            <a:avLst/>
          </a:prstGeom>
          <a:noFill/>
        </p:spPr>
        <p:txBody>
          <a:bodyPr wrap="square" rtlCol="0">
            <a:spAutoFit/>
          </a:bodyPr>
          <a:lstStyle/>
          <a:p>
            <a:r>
              <a:rPr kumimoji="1" lang="ja-JP" altLang="en-US" sz="3200" b="1" dirty="0" smtClean="0">
                <a:solidFill>
                  <a:srgbClr val="FF0000"/>
                </a:solidFill>
              </a:rPr>
              <a:t>表面プラズモン共鳴</a:t>
            </a:r>
            <a:r>
              <a:rPr kumimoji="1" lang="en-US" altLang="ja-JP" sz="3200" b="1" dirty="0" smtClean="0">
                <a:solidFill>
                  <a:srgbClr val="FF0000"/>
                </a:solidFill>
              </a:rPr>
              <a:t>(Surface Plasmon Resonance) </a:t>
            </a:r>
          </a:p>
        </p:txBody>
      </p:sp>
      <p:sp>
        <p:nvSpPr>
          <p:cNvPr id="5" name="テキスト ボックス 4"/>
          <p:cNvSpPr txBox="1"/>
          <p:nvPr/>
        </p:nvSpPr>
        <p:spPr>
          <a:xfrm>
            <a:off x="560880" y="1052736"/>
            <a:ext cx="8798590" cy="4532972"/>
          </a:xfrm>
          <a:prstGeom prst="rect">
            <a:avLst/>
          </a:prstGeom>
          <a:noFill/>
        </p:spPr>
        <p:txBody>
          <a:bodyPr wrap="square" rtlCol="0">
            <a:spAutoFit/>
          </a:bodyPr>
          <a:lstStyle/>
          <a:p>
            <a:pPr>
              <a:lnSpc>
                <a:spcPct val="150000"/>
              </a:lnSpc>
            </a:pPr>
            <a:r>
              <a:rPr kumimoji="1" lang="ja-JP" altLang="en-US" sz="2800" b="1" dirty="0" smtClean="0"/>
              <a:t>⇒金属中の電子が光と相互作用を起こす現象。微細な領域中で電子と光が共鳴して非常に高い光出力をもたらす。</a:t>
            </a:r>
            <a:endParaRPr kumimoji="1" lang="en-US" altLang="ja-JP" sz="2800" b="1" dirty="0" smtClean="0"/>
          </a:p>
          <a:p>
            <a:pPr>
              <a:lnSpc>
                <a:spcPct val="150000"/>
              </a:lnSpc>
            </a:pPr>
            <a:r>
              <a:rPr lang="ja-JP" altLang="en-US" sz="2800" b="1" dirty="0" smtClean="0"/>
              <a:t>⇒共鳴条件は金属層に隣接する誘電層の屈折率変化に非常に敏感</a:t>
            </a:r>
            <a:endParaRPr lang="en-US" altLang="ja-JP" sz="2800" b="1" dirty="0" smtClean="0"/>
          </a:p>
          <a:p>
            <a:pPr>
              <a:lnSpc>
                <a:spcPct val="150000"/>
              </a:lnSpc>
            </a:pPr>
            <a:r>
              <a:rPr kumimoji="1" lang="ja-JP" altLang="en-US" sz="2800" b="1" dirty="0" smtClean="0"/>
              <a:t>⇒生物学分子の吸着もしくは溶液の濃度を検出するバイオセンサーや化学センサーとして使われる</a:t>
            </a:r>
            <a:endParaRPr kumimoji="1" lang="ja-JP" altLang="en-US" sz="2800" b="1" dirty="0"/>
          </a:p>
        </p:txBody>
      </p:sp>
    </p:spTree>
    <p:extLst>
      <p:ext uri="{BB962C8B-B14F-4D97-AF65-F5344CB8AC3E}">
        <p14:creationId xmlns:p14="http://schemas.microsoft.com/office/powerpoint/2010/main" val="143634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60512" y="770001"/>
            <a:ext cx="8280920" cy="1815882"/>
          </a:xfrm>
          <a:prstGeom prst="rect">
            <a:avLst/>
          </a:prstGeom>
          <a:noFill/>
        </p:spPr>
        <p:txBody>
          <a:bodyPr wrap="square" rtlCol="0">
            <a:spAutoFit/>
          </a:bodyPr>
          <a:lstStyle/>
          <a:p>
            <a:r>
              <a:rPr lang="en-US" altLang="ja-JP" sz="2800" b="1" dirty="0" smtClean="0"/>
              <a:t>Otto</a:t>
            </a:r>
            <a:r>
              <a:rPr lang="ja-JP" altLang="en-US" sz="2800" b="1" dirty="0" smtClean="0"/>
              <a:t>と</a:t>
            </a:r>
            <a:r>
              <a:rPr lang="en-US" altLang="ja-JP" sz="2800" b="1" dirty="0" err="1" smtClean="0"/>
              <a:t>Kretschmann</a:t>
            </a:r>
            <a:r>
              <a:rPr lang="ja-JP" altLang="en-US" sz="2800" b="1" dirty="0" smtClean="0"/>
              <a:t>が提案した</a:t>
            </a:r>
            <a:r>
              <a:rPr lang="en-US" altLang="ja-JP" sz="2800" b="1" dirty="0" smtClean="0"/>
              <a:t>SPR</a:t>
            </a:r>
            <a:r>
              <a:rPr lang="ja-JP" altLang="en-US" sz="2800" b="1" dirty="0" smtClean="0"/>
              <a:t>センサー</a:t>
            </a:r>
            <a:endParaRPr lang="en-US" altLang="ja-JP" sz="2800" b="1" dirty="0" smtClean="0"/>
          </a:p>
          <a:p>
            <a:r>
              <a:rPr kumimoji="1" lang="ja-JP" altLang="en-US" sz="2800" b="1" dirty="0" smtClean="0"/>
              <a:t>⇒誘電プリズムと金属を使ったセンサー</a:t>
            </a:r>
            <a:endParaRPr kumimoji="1" lang="en-US" altLang="ja-JP" sz="2800" b="1" dirty="0" smtClean="0"/>
          </a:p>
          <a:p>
            <a:r>
              <a:rPr lang="ja-JP" altLang="en-US" sz="2800" b="1" dirty="0" smtClean="0"/>
              <a:t>⇒大きくて高価であるために使用は研究所に限られる</a:t>
            </a:r>
            <a:endParaRPr kumimoji="1" lang="ja-JP" altLang="en-US" sz="2800" b="1" dirty="0"/>
          </a:p>
        </p:txBody>
      </p:sp>
      <p:sp>
        <p:nvSpPr>
          <p:cNvPr id="3" name="直角三角形 2"/>
          <p:cNvSpPr/>
          <p:nvPr/>
        </p:nvSpPr>
        <p:spPr>
          <a:xfrm rot="8100000">
            <a:off x="1489552" y="3061894"/>
            <a:ext cx="2052000" cy="2052000"/>
          </a:xfrm>
          <a:prstGeom prst="r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 name="正方形/長方形 3"/>
          <p:cNvSpPr/>
          <p:nvPr/>
        </p:nvSpPr>
        <p:spPr>
          <a:xfrm>
            <a:off x="1064568" y="4414766"/>
            <a:ext cx="2901968" cy="12961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 name="テキスト ボックス 4"/>
          <p:cNvSpPr txBox="1"/>
          <p:nvPr/>
        </p:nvSpPr>
        <p:spPr>
          <a:xfrm>
            <a:off x="1525442" y="5949280"/>
            <a:ext cx="1980220" cy="523220"/>
          </a:xfrm>
          <a:prstGeom prst="rect">
            <a:avLst/>
          </a:prstGeom>
          <a:noFill/>
        </p:spPr>
        <p:txBody>
          <a:bodyPr wrap="square" rtlCol="0">
            <a:spAutoFit/>
          </a:bodyPr>
          <a:lstStyle/>
          <a:p>
            <a:r>
              <a:rPr kumimoji="1" lang="en-US" altLang="ja-JP" sz="2800" dirty="0" smtClean="0"/>
              <a:t>Otto</a:t>
            </a:r>
            <a:r>
              <a:rPr kumimoji="1" lang="ja-JP" altLang="en-US" sz="2800" dirty="0" smtClean="0"/>
              <a:t>配置</a:t>
            </a:r>
            <a:endParaRPr kumimoji="1" lang="ja-JP" altLang="en-US" sz="2800" dirty="0"/>
          </a:p>
        </p:txBody>
      </p:sp>
      <p:sp>
        <p:nvSpPr>
          <p:cNvPr id="6" name="テキスト ボックス 5"/>
          <p:cNvSpPr txBox="1"/>
          <p:nvPr/>
        </p:nvSpPr>
        <p:spPr>
          <a:xfrm>
            <a:off x="193294" y="3379110"/>
            <a:ext cx="1332148" cy="1417568"/>
          </a:xfrm>
          <a:prstGeom prst="rect">
            <a:avLst/>
          </a:prstGeom>
          <a:noFill/>
        </p:spPr>
        <p:txBody>
          <a:bodyPr wrap="square" rtlCol="0">
            <a:spAutoFit/>
          </a:bodyPr>
          <a:lstStyle/>
          <a:p>
            <a:pPr>
              <a:lnSpc>
                <a:spcPct val="150000"/>
              </a:lnSpc>
            </a:pPr>
            <a:r>
              <a:rPr kumimoji="1" lang="ja-JP" altLang="en-US" dirty="0" smtClean="0"/>
              <a:t>プリズム</a:t>
            </a:r>
            <a:endParaRPr kumimoji="1" lang="en-US" altLang="ja-JP" dirty="0" smtClean="0"/>
          </a:p>
          <a:p>
            <a:pPr>
              <a:lnSpc>
                <a:spcPct val="150000"/>
              </a:lnSpc>
            </a:pPr>
            <a:r>
              <a:rPr kumimoji="1" lang="ja-JP" altLang="en-US" dirty="0" smtClean="0"/>
              <a:t>空気</a:t>
            </a:r>
            <a:endParaRPr kumimoji="1" lang="en-US" altLang="ja-JP" dirty="0" smtClean="0"/>
          </a:p>
          <a:p>
            <a:pPr>
              <a:lnSpc>
                <a:spcPct val="150000"/>
              </a:lnSpc>
            </a:pPr>
            <a:r>
              <a:rPr lang="ja-JP" altLang="en-US" dirty="0"/>
              <a:t>金属</a:t>
            </a:r>
            <a:endParaRPr kumimoji="1" lang="ja-JP" altLang="en-US" dirty="0"/>
          </a:p>
        </p:txBody>
      </p:sp>
      <p:sp>
        <p:nvSpPr>
          <p:cNvPr id="7" name="直角三角形 6"/>
          <p:cNvSpPr/>
          <p:nvPr/>
        </p:nvSpPr>
        <p:spPr>
          <a:xfrm rot="8100000">
            <a:off x="5522000" y="3045434"/>
            <a:ext cx="2052000" cy="2052000"/>
          </a:xfrm>
          <a:prstGeom prst="r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 name="正方形/長方形 7"/>
          <p:cNvSpPr/>
          <p:nvPr/>
        </p:nvSpPr>
        <p:spPr>
          <a:xfrm>
            <a:off x="5097017" y="4044182"/>
            <a:ext cx="2901968" cy="370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 name="テキスト ボックス 8"/>
          <p:cNvSpPr txBox="1"/>
          <p:nvPr/>
        </p:nvSpPr>
        <p:spPr>
          <a:xfrm>
            <a:off x="5145733" y="5937375"/>
            <a:ext cx="2999155" cy="523220"/>
          </a:xfrm>
          <a:prstGeom prst="rect">
            <a:avLst/>
          </a:prstGeom>
          <a:noFill/>
        </p:spPr>
        <p:txBody>
          <a:bodyPr wrap="square" rtlCol="0">
            <a:spAutoFit/>
          </a:bodyPr>
          <a:lstStyle/>
          <a:p>
            <a:r>
              <a:rPr kumimoji="1" lang="en-US" altLang="ja-JP" sz="2800" dirty="0" err="1" smtClean="0"/>
              <a:t>Kretschmann</a:t>
            </a:r>
            <a:r>
              <a:rPr kumimoji="1" lang="ja-JP" altLang="en-US" sz="2800" dirty="0" smtClean="0"/>
              <a:t>配置</a:t>
            </a:r>
            <a:endParaRPr kumimoji="1" lang="ja-JP" altLang="en-US" sz="2800" dirty="0"/>
          </a:p>
        </p:txBody>
      </p:sp>
      <p:sp>
        <p:nvSpPr>
          <p:cNvPr id="10" name="テキスト ボックス 9"/>
          <p:cNvSpPr txBox="1"/>
          <p:nvPr/>
        </p:nvSpPr>
        <p:spPr>
          <a:xfrm>
            <a:off x="4081971" y="3535634"/>
            <a:ext cx="1419221" cy="1477328"/>
          </a:xfrm>
          <a:prstGeom prst="rect">
            <a:avLst/>
          </a:prstGeom>
          <a:noFill/>
        </p:spPr>
        <p:txBody>
          <a:bodyPr wrap="square" rtlCol="0">
            <a:spAutoFit/>
          </a:bodyPr>
          <a:lstStyle/>
          <a:p>
            <a:pPr>
              <a:lnSpc>
                <a:spcPct val="150000"/>
              </a:lnSpc>
            </a:pPr>
            <a:r>
              <a:rPr kumimoji="1" lang="ja-JP" altLang="en-US" dirty="0" smtClean="0"/>
              <a:t>プリズム</a:t>
            </a:r>
            <a:endParaRPr kumimoji="1" lang="en-US" altLang="ja-JP" dirty="0" smtClean="0"/>
          </a:p>
          <a:p>
            <a:pPr>
              <a:lnSpc>
                <a:spcPct val="150000"/>
              </a:lnSpc>
            </a:pPr>
            <a:r>
              <a:rPr lang="ja-JP" altLang="en-US" dirty="0" smtClean="0"/>
              <a:t>金属</a:t>
            </a:r>
            <a:endParaRPr lang="en-US" altLang="ja-JP" dirty="0" smtClean="0"/>
          </a:p>
          <a:p>
            <a:pPr>
              <a:lnSpc>
                <a:spcPct val="150000"/>
              </a:lnSpc>
            </a:pPr>
            <a:r>
              <a:rPr kumimoji="1" lang="ja-JP" altLang="en-US" dirty="0"/>
              <a:t>空気</a:t>
            </a:r>
          </a:p>
        </p:txBody>
      </p:sp>
      <p:cxnSp>
        <p:nvCxnSpPr>
          <p:cNvPr id="12" name="直線矢印コネクタ 11"/>
          <p:cNvCxnSpPr/>
          <p:nvPr/>
        </p:nvCxnSpPr>
        <p:spPr>
          <a:xfrm>
            <a:off x="1352600" y="2636909"/>
            <a:ext cx="1162952" cy="1450986"/>
          </a:xfrm>
          <a:prstGeom prst="straightConnector1">
            <a:avLst/>
          </a:prstGeom>
          <a:ln w="38100">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13" name="直線矢印コネクタ 12"/>
          <p:cNvCxnSpPr/>
          <p:nvPr/>
        </p:nvCxnSpPr>
        <p:spPr>
          <a:xfrm flipV="1">
            <a:off x="2546144" y="2636909"/>
            <a:ext cx="1285320" cy="1450984"/>
          </a:xfrm>
          <a:prstGeom prst="straightConnector1">
            <a:avLst/>
          </a:prstGeom>
          <a:ln w="38100">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17" name="直線矢印コネクタ 16"/>
          <p:cNvCxnSpPr/>
          <p:nvPr/>
        </p:nvCxnSpPr>
        <p:spPr>
          <a:xfrm>
            <a:off x="1934076" y="4414766"/>
            <a:ext cx="1224136" cy="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5451767" y="2529572"/>
            <a:ext cx="1162952" cy="1514610"/>
          </a:xfrm>
          <a:prstGeom prst="straightConnector1">
            <a:avLst/>
          </a:prstGeom>
          <a:ln w="38100">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20" name="直線矢印コネクタ 19"/>
          <p:cNvCxnSpPr/>
          <p:nvPr/>
        </p:nvCxnSpPr>
        <p:spPr>
          <a:xfrm flipV="1">
            <a:off x="6614719" y="2636909"/>
            <a:ext cx="1285320" cy="1450984"/>
          </a:xfrm>
          <a:prstGeom prst="straightConnector1">
            <a:avLst/>
          </a:prstGeom>
          <a:ln w="38100">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21" name="直線矢印コネクタ 20"/>
          <p:cNvCxnSpPr/>
          <p:nvPr/>
        </p:nvCxnSpPr>
        <p:spPr>
          <a:xfrm>
            <a:off x="6002651" y="4436447"/>
            <a:ext cx="1224136" cy="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8697416" y="3212976"/>
            <a:ext cx="86409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8236665" y="3335579"/>
            <a:ext cx="2016224" cy="400110"/>
          </a:xfrm>
          <a:prstGeom prst="rect">
            <a:avLst/>
          </a:prstGeom>
          <a:noFill/>
        </p:spPr>
        <p:txBody>
          <a:bodyPr wrap="square" rtlCol="0">
            <a:spAutoFit/>
          </a:bodyPr>
          <a:lstStyle/>
          <a:p>
            <a:r>
              <a:rPr kumimoji="1" lang="ja-JP" altLang="en-US" dirty="0" smtClean="0"/>
              <a:t>入射・反射光</a:t>
            </a:r>
            <a:endParaRPr kumimoji="1" lang="ja-JP" altLang="en-US" dirty="0"/>
          </a:p>
        </p:txBody>
      </p:sp>
      <p:cxnSp>
        <p:nvCxnSpPr>
          <p:cNvPr id="26" name="直線矢印コネクタ 25"/>
          <p:cNvCxnSpPr/>
          <p:nvPr/>
        </p:nvCxnSpPr>
        <p:spPr>
          <a:xfrm>
            <a:off x="8709149" y="4104602"/>
            <a:ext cx="852363" cy="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7998985" y="4288846"/>
            <a:ext cx="1907016" cy="707886"/>
          </a:xfrm>
          <a:prstGeom prst="rect">
            <a:avLst/>
          </a:prstGeom>
          <a:noFill/>
        </p:spPr>
        <p:txBody>
          <a:bodyPr wrap="square" rtlCol="0">
            <a:spAutoFit/>
          </a:bodyPr>
          <a:lstStyle/>
          <a:p>
            <a:r>
              <a:rPr kumimoji="1" lang="ja-JP" altLang="en-US" dirty="0" smtClean="0"/>
              <a:t>表面</a:t>
            </a:r>
            <a:endParaRPr kumimoji="1" lang="en-US" altLang="ja-JP" dirty="0" smtClean="0"/>
          </a:p>
          <a:p>
            <a:r>
              <a:rPr lang="ja-JP" altLang="en-US" dirty="0" smtClean="0"/>
              <a:t>プラズモン波</a:t>
            </a:r>
            <a:endParaRPr kumimoji="1" lang="ja-JP" altLang="en-US" dirty="0"/>
          </a:p>
        </p:txBody>
      </p:sp>
      <p:sp>
        <p:nvSpPr>
          <p:cNvPr id="29" name="テキスト ボックス 28"/>
          <p:cNvSpPr txBox="1"/>
          <p:nvPr/>
        </p:nvSpPr>
        <p:spPr>
          <a:xfrm>
            <a:off x="842523" y="138133"/>
            <a:ext cx="8275962" cy="646331"/>
          </a:xfrm>
          <a:prstGeom prst="rect">
            <a:avLst/>
          </a:prstGeom>
          <a:noFill/>
        </p:spPr>
        <p:txBody>
          <a:bodyPr wrap="square" rtlCol="0">
            <a:spAutoFit/>
          </a:bodyPr>
          <a:lstStyle/>
          <a:p>
            <a:r>
              <a:rPr kumimoji="1" lang="ja-JP" altLang="en-US" sz="3600" dirty="0" smtClean="0">
                <a:solidFill>
                  <a:srgbClr val="FF0000"/>
                </a:solidFill>
              </a:rPr>
              <a:t>表面プラズモン共鳴センサー</a:t>
            </a:r>
            <a:endParaRPr kumimoji="1" lang="ja-JP" altLang="en-US" sz="3600" dirty="0">
              <a:solidFill>
                <a:srgbClr val="FF0000"/>
              </a:solidFill>
            </a:endParaRPr>
          </a:p>
        </p:txBody>
      </p:sp>
    </p:spTree>
    <p:extLst>
      <p:ext uri="{BB962C8B-B14F-4D97-AF65-F5344CB8AC3E}">
        <p14:creationId xmlns:p14="http://schemas.microsoft.com/office/powerpoint/2010/main" val="30964326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32743" y="260648"/>
            <a:ext cx="5519460" cy="584775"/>
          </a:xfrm>
          <a:prstGeom prst="rect">
            <a:avLst/>
          </a:prstGeom>
        </p:spPr>
        <p:txBody>
          <a:bodyPr wrap="none">
            <a:spAutoFit/>
          </a:bodyPr>
          <a:lstStyle/>
          <a:p>
            <a:r>
              <a:rPr lang="ja-JP" altLang="en-US" sz="3200" b="1" dirty="0">
                <a:solidFill>
                  <a:srgbClr val="FF0000"/>
                </a:solidFill>
              </a:rPr>
              <a:t>表面プラズモン共鳴センサー</a:t>
            </a:r>
          </a:p>
        </p:txBody>
      </p:sp>
      <p:sp>
        <p:nvSpPr>
          <p:cNvPr id="4" name="テキスト ボックス 3"/>
          <p:cNvSpPr txBox="1"/>
          <p:nvPr/>
        </p:nvSpPr>
        <p:spPr>
          <a:xfrm>
            <a:off x="432742" y="899175"/>
            <a:ext cx="8912745" cy="1938992"/>
          </a:xfrm>
          <a:prstGeom prst="rect">
            <a:avLst/>
          </a:prstGeom>
          <a:noFill/>
        </p:spPr>
        <p:txBody>
          <a:bodyPr wrap="square" rtlCol="0">
            <a:spAutoFit/>
          </a:bodyPr>
          <a:lstStyle/>
          <a:p>
            <a:r>
              <a:rPr lang="ja-JP" altLang="en-US" sz="2400" b="1" dirty="0" smtClean="0"/>
              <a:t>●</a:t>
            </a:r>
            <a:r>
              <a:rPr lang="ja-JP" altLang="en-US" sz="2400" b="1" dirty="0" smtClean="0">
                <a:solidFill>
                  <a:srgbClr val="FF0000"/>
                </a:solidFill>
              </a:rPr>
              <a:t>ステップインデックス型マルチモード光ファイバーを　　　利用した</a:t>
            </a:r>
            <a:r>
              <a:rPr lang="en-US" altLang="ja-JP" sz="2400" b="1" dirty="0" smtClean="0">
                <a:solidFill>
                  <a:srgbClr val="FF0000"/>
                </a:solidFill>
              </a:rPr>
              <a:t>SPR</a:t>
            </a:r>
            <a:r>
              <a:rPr lang="ja-JP" altLang="en-US" sz="2400" b="1" dirty="0" smtClean="0">
                <a:solidFill>
                  <a:srgbClr val="FF0000"/>
                </a:solidFill>
              </a:rPr>
              <a:t>センサー</a:t>
            </a:r>
            <a:endParaRPr lang="en-US" altLang="ja-JP" sz="2400" b="1" dirty="0" smtClean="0">
              <a:solidFill>
                <a:srgbClr val="FF0000"/>
              </a:solidFill>
            </a:endParaRPr>
          </a:p>
          <a:p>
            <a:r>
              <a:rPr kumimoji="1" lang="ja-JP" altLang="en-US" sz="2400" b="1" dirty="0" smtClean="0"/>
              <a:t>→小型化が可能であり遠隔測定も可能。人体内部のような通常センサーを近づけることが不可能なところにも接近できる。光源に白色光源を用い、分光器により</a:t>
            </a:r>
            <a:r>
              <a:rPr kumimoji="1" lang="en-US" altLang="ja-JP" sz="2400" b="1" dirty="0" smtClean="0"/>
              <a:t>SPR</a:t>
            </a:r>
            <a:r>
              <a:rPr kumimoji="1" lang="ja-JP" altLang="en-US" sz="2400" b="1" dirty="0" smtClean="0"/>
              <a:t>スペクトルを得ている。</a:t>
            </a:r>
            <a:endParaRPr kumimoji="1" lang="ja-JP" altLang="en-US" sz="2400" b="1" dirty="0"/>
          </a:p>
        </p:txBody>
      </p:sp>
      <p:pic>
        <p:nvPicPr>
          <p:cNvPr id="1026" name="Picture 2" descr="http://www.fiberlabs.co.jp/image3/fib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485" y="3123383"/>
            <a:ext cx="5983975" cy="2439144"/>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79282" y="5588620"/>
            <a:ext cx="6104434" cy="400110"/>
          </a:xfrm>
          <a:prstGeom prst="rect">
            <a:avLst/>
          </a:prstGeom>
          <a:noFill/>
        </p:spPr>
        <p:txBody>
          <a:bodyPr wrap="square" rtlCol="0">
            <a:spAutoFit/>
          </a:bodyPr>
          <a:lstStyle/>
          <a:p>
            <a:r>
              <a:rPr kumimoji="1" lang="ja-JP" altLang="en-US" b="1" dirty="0" smtClean="0"/>
              <a:t>ステップインデックス型マルチモード光ファイバー</a:t>
            </a:r>
            <a:endParaRPr kumimoji="1" lang="ja-JP" altLang="en-US" b="1" dirty="0"/>
          </a:p>
        </p:txBody>
      </p:sp>
      <p:sp>
        <p:nvSpPr>
          <p:cNvPr id="8" name="テキスト ボックス 7"/>
          <p:cNvSpPr txBox="1"/>
          <p:nvPr/>
        </p:nvSpPr>
        <p:spPr>
          <a:xfrm>
            <a:off x="6537175" y="3515813"/>
            <a:ext cx="3168352" cy="2246769"/>
          </a:xfrm>
          <a:prstGeom prst="rect">
            <a:avLst/>
          </a:prstGeom>
          <a:noFill/>
        </p:spPr>
        <p:txBody>
          <a:bodyPr wrap="square" rtlCol="0">
            <a:spAutoFit/>
          </a:bodyPr>
          <a:lstStyle/>
          <a:p>
            <a:r>
              <a:rPr kumimoji="1" lang="ja-JP" altLang="en-US" sz="2800" b="1" dirty="0" smtClean="0">
                <a:solidFill>
                  <a:srgbClr val="0070C0"/>
                </a:solidFill>
              </a:rPr>
              <a:t>光の伝搬速度は遅いがコア径が大きいので光のパワーを伝搬するのに適している</a:t>
            </a:r>
            <a:endParaRPr kumimoji="1" lang="ja-JP" altLang="en-US" sz="2800" b="1" dirty="0">
              <a:solidFill>
                <a:srgbClr val="0070C0"/>
              </a:solidFill>
            </a:endParaRPr>
          </a:p>
        </p:txBody>
      </p:sp>
      <p:sp>
        <p:nvSpPr>
          <p:cNvPr id="10" name="四角形吹き出し 9"/>
          <p:cNvSpPr/>
          <p:nvPr/>
        </p:nvSpPr>
        <p:spPr>
          <a:xfrm>
            <a:off x="6537175" y="3515813"/>
            <a:ext cx="3168352" cy="2246769"/>
          </a:xfrm>
          <a:prstGeom prst="wedgeRectCallout">
            <a:avLst>
              <a:gd name="adj1" fmla="val -69119"/>
              <a:gd name="adj2" fmla="val -6374"/>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正方形/長方形 2"/>
          <p:cNvSpPr/>
          <p:nvPr/>
        </p:nvSpPr>
        <p:spPr>
          <a:xfrm>
            <a:off x="200485" y="5223973"/>
            <a:ext cx="4953000" cy="338554"/>
          </a:xfrm>
          <a:prstGeom prst="rect">
            <a:avLst/>
          </a:prstGeom>
        </p:spPr>
        <p:txBody>
          <a:bodyPr>
            <a:spAutoFit/>
          </a:bodyPr>
          <a:lstStyle/>
          <a:p>
            <a:r>
              <a:rPr lang="en-US" altLang="ja-JP" sz="1600" u="sng" dirty="0">
                <a:hlinkClick r:id="rId4"/>
              </a:rPr>
              <a:t>http://www.fiberlabs.co.jp/about-optical-fiber.htm</a:t>
            </a:r>
            <a:endParaRPr lang="ja-JP" altLang="en-US" sz="1600" dirty="0"/>
          </a:p>
        </p:txBody>
      </p:sp>
    </p:spTree>
    <p:extLst>
      <p:ext uri="{BB962C8B-B14F-4D97-AF65-F5344CB8AC3E}">
        <p14:creationId xmlns:p14="http://schemas.microsoft.com/office/powerpoint/2010/main" val="2498088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1196752"/>
            <a:ext cx="5269756"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344488" y="332656"/>
            <a:ext cx="6349877" cy="584775"/>
          </a:xfrm>
          <a:prstGeom prst="rect">
            <a:avLst/>
          </a:prstGeom>
          <a:noFill/>
        </p:spPr>
        <p:txBody>
          <a:bodyPr wrap="square" rtlCol="0">
            <a:spAutoFit/>
          </a:bodyPr>
          <a:lstStyle/>
          <a:p>
            <a:r>
              <a:rPr kumimoji="1" lang="ja-JP" altLang="en-US" sz="3200" b="1" dirty="0" smtClean="0">
                <a:solidFill>
                  <a:srgbClr val="FF0000"/>
                </a:solidFill>
              </a:rPr>
              <a:t>ファイバーへの金属層の蒸着方法</a:t>
            </a:r>
            <a:endParaRPr kumimoji="1" lang="ja-JP" altLang="en-US" sz="3200" b="1" dirty="0">
              <a:solidFill>
                <a:srgbClr val="FF0000"/>
              </a:solidFill>
            </a:endParaRPr>
          </a:p>
        </p:txBody>
      </p:sp>
      <p:sp>
        <p:nvSpPr>
          <p:cNvPr id="4" name="テキスト ボックス 3"/>
          <p:cNvSpPr txBox="1"/>
          <p:nvPr/>
        </p:nvSpPr>
        <p:spPr>
          <a:xfrm>
            <a:off x="5922239" y="1167590"/>
            <a:ext cx="3528392" cy="1815882"/>
          </a:xfrm>
          <a:prstGeom prst="rect">
            <a:avLst/>
          </a:prstGeom>
          <a:noFill/>
        </p:spPr>
        <p:txBody>
          <a:bodyPr wrap="square" rtlCol="0">
            <a:spAutoFit/>
          </a:bodyPr>
          <a:lstStyle/>
          <a:p>
            <a:r>
              <a:rPr kumimoji="1" lang="ja-JP" altLang="en-US" sz="2800" b="1" dirty="0" smtClean="0"/>
              <a:t>ファイバーの被覆を取り除いた部分に金属層を蒸着させセンサー部分とする</a:t>
            </a:r>
            <a:endParaRPr kumimoji="1" lang="ja-JP" altLang="en-US" sz="2800" b="1" dirty="0"/>
          </a:p>
        </p:txBody>
      </p:sp>
      <p:sp>
        <p:nvSpPr>
          <p:cNvPr id="5" name="下矢印 4"/>
          <p:cNvSpPr/>
          <p:nvPr/>
        </p:nvSpPr>
        <p:spPr>
          <a:xfrm>
            <a:off x="7041232" y="2983472"/>
            <a:ext cx="864096" cy="4455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5922240" y="3645024"/>
            <a:ext cx="3639272" cy="2677656"/>
          </a:xfrm>
          <a:prstGeom prst="rect">
            <a:avLst/>
          </a:prstGeom>
          <a:noFill/>
        </p:spPr>
        <p:txBody>
          <a:bodyPr wrap="square" rtlCol="0">
            <a:spAutoFit/>
          </a:bodyPr>
          <a:lstStyle/>
          <a:p>
            <a:r>
              <a:rPr kumimoji="1" lang="ja-JP" altLang="en-US" sz="2400" b="1" dirty="0" smtClean="0"/>
              <a:t>ファイバーを機械に固定し、ファイバーと金属層が接した状態でファイバーを回転させることでファイバーの表面に金属層を付着させることが可能</a:t>
            </a:r>
            <a:endParaRPr kumimoji="1" lang="ja-JP" altLang="en-US" sz="2400" b="1" dirty="0"/>
          </a:p>
        </p:txBody>
      </p:sp>
    </p:spTree>
    <p:extLst>
      <p:ext uri="{BB962C8B-B14F-4D97-AF65-F5344CB8AC3E}">
        <p14:creationId xmlns:p14="http://schemas.microsoft.com/office/powerpoint/2010/main" val="3403742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04528" y="400308"/>
            <a:ext cx="7135287" cy="646331"/>
          </a:xfrm>
          <a:prstGeom prst="rect">
            <a:avLst/>
          </a:prstGeom>
        </p:spPr>
        <p:txBody>
          <a:bodyPr wrap="none">
            <a:spAutoFit/>
          </a:bodyPr>
          <a:lstStyle/>
          <a:p>
            <a:r>
              <a:rPr lang="ja-JP" altLang="en-US" sz="3600" dirty="0" smtClean="0">
                <a:solidFill>
                  <a:srgbClr val="FF0000"/>
                </a:solidFill>
              </a:rPr>
              <a:t>光ファイバー</a:t>
            </a:r>
            <a:r>
              <a:rPr lang="en-US" altLang="ja-JP" sz="3600" dirty="0" smtClean="0">
                <a:solidFill>
                  <a:srgbClr val="FF0000"/>
                </a:solidFill>
              </a:rPr>
              <a:t>SPR</a:t>
            </a:r>
            <a:r>
              <a:rPr lang="ja-JP" altLang="en-US" sz="3600" dirty="0" smtClean="0">
                <a:solidFill>
                  <a:srgbClr val="FF0000"/>
                </a:solidFill>
              </a:rPr>
              <a:t>センサーの構造</a:t>
            </a:r>
            <a:endParaRPr lang="ja-JP" altLang="en-US" sz="3600" dirty="0">
              <a:solidFill>
                <a:srgbClr val="FF0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496" y="1268760"/>
            <a:ext cx="4531914"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5241032" y="1268760"/>
            <a:ext cx="4464496" cy="954107"/>
          </a:xfrm>
          <a:prstGeom prst="rect">
            <a:avLst/>
          </a:prstGeom>
          <a:noFill/>
        </p:spPr>
        <p:txBody>
          <a:bodyPr wrap="square" rtlCol="0">
            <a:spAutoFit/>
          </a:bodyPr>
          <a:lstStyle/>
          <a:p>
            <a:r>
              <a:rPr lang="ja-JP" altLang="en-US" sz="2800" b="1" dirty="0" smtClean="0"/>
              <a:t>センサーの感度は金属膜厚に依存する</a:t>
            </a:r>
            <a:endParaRPr kumimoji="1" lang="ja-JP" altLang="en-US" sz="2800" b="1" dirty="0"/>
          </a:p>
        </p:txBody>
      </p:sp>
      <p:sp>
        <p:nvSpPr>
          <p:cNvPr id="4" name="下矢印 3"/>
          <p:cNvSpPr/>
          <p:nvPr/>
        </p:nvSpPr>
        <p:spPr>
          <a:xfrm>
            <a:off x="7041232" y="2247657"/>
            <a:ext cx="864096" cy="6300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5241032" y="3140968"/>
            <a:ext cx="4464496" cy="2677656"/>
          </a:xfrm>
          <a:prstGeom prst="rect">
            <a:avLst/>
          </a:prstGeom>
          <a:noFill/>
        </p:spPr>
        <p:txBody>
          <a:bodyPr wrap="square" rtlCol="0">
            <a:spAutoFit/>
          </a:bodyPr>
          <a:lstStyle/>
          <a:p>
            <a:r>
              <a:rPr kumimoji="1" lang="ja-JP" altLang="en-US" sz="2800" b="1" dirty="0" smtClean="0"/>
              <a:t>最適な金属膜厚を決定するために</a:t>
            </a:r>
            <a:r>
              <a:rPr kumimoji="1" lang="en-US" altLang="ja-JP" sz="2800" b="1" dirty="0" smtClean="0"/>
              <a:t>20nm</a:t>
            </a:r>
            <a:r>
              <a:rPr kumimoji="1" lang="ja-JP" altLang="en-US" sz="2800" b="1" dirty="0" smtClean="0"/>
              <a:t>から</a:t>
            </a:r>
            <a:r>
              <a:rPr kumimoji="1" lang="en-US" altLang="ja-JP" sz="2800" b="1" dirty="0" smtClean="0"/>
              <a:t>70nm</a:t>
            </a:r>
            <a:r>
              <a:rPr kumimoji="1" lang="ja-JP" altLang="en-US" sz="2800" b="1" dirty="0" smtClean="0"/>
              <a:t>まで</a:t>
            </a:r>
            <a:r>
              <a:rPr kumimoji="1" lang="en-US" altLang="ja-JP" sz="2800" b="1" dirty="0" smtClean="0"/>
              <a:t>10nm</a:t>
            </a:r>
            <a:r>
              <a:rPr kumimoji="1" lang="ja-JP" altLang="en-US" sz="2800" b="1" dirty="0" smtClean="0"/>
              <a:t>間隔で厚さの異なる金属層のマルチモード光ファイバー</a:t>
            </a:r>
            <a:r>
              <a:rPr kumimoji="1" lang="en-US" altLang="ja-JP" sz="2800" b="1" dirty="0" smtClean="0"/>
              <a:t>SPR</a:t>
            </a:r>
            <a:r>
              <a:rPr kumimoji="1" lang="ja-JP" altLang="en-US" sz="2800" b="1" dirty="0" smtClean="0"/>
              <a:t>センサーを使って実験を行う</a:t>
            </a:r>
            <a:endParaRPr kumimoji="1" lang="ja-JP" altLang="en-US" sz="2800" b="1" dirty="0"/>
          </a:p>
        </p:txBody>
      </p:sp>
      <p:sp>
        <p:nvSpPr>
          <p:cNvPr id="6" name="テキスト ボックス 5"/>
          <p:cNvSpPr txBox="1"/>
          <p:nvPr/>
        </p:nvSpPr>
        <p:spPr>
          <a:xfrm>
            <a:off x="377563" y="5981626"/>
            <a:ext cx="4531914" cy="400110"/>
          </a:xfrm>
          <a:prstGeom prst="rect">
            <a:avLst/>
          </a:prstGeom>
          <a:noFill/>
        </p:spPr>
        <p:txBody>
          <a:bodyPr wrap="square" rtlCol="0">
            <a:spAutoFit/>
          </a:bodyPr>
          <a:lstStyle/>
          <a:p>
            <a:r>
              <a:rPr kumimoji="1" lang="ja-JP" altLang="en-US" dirty="0" smtClean="0"/>
              <a:t>光ファイバー</a:t>
            </a:r>
            <a:r>
              <a:rPr kumimoji="1" lang="en-US" altLang="ja-JP" dirty="0" smtClean="0"/>
              <a:t>SPR</a:t>
            </a:r>
            <a:r>
              <a:rPr kumimoji="1" lang="ja-JP" altLang="en-US" dirty="0" smtClean="0"/>
              <a:t>センサーの実験系</a:t>
            </a:r>
            <a:endParaRPr kumimoji="1" lang="ja-JP" altLang="en-US" dirty="0"/>
          </a:p>
        </p:txBody>
      </p:sp>
    </p:spTree>
    <p:extLst>
      <p:ext uri="{BB962C8B-B14F-4D97-AF65-F5344CB8AC3E}">
        <p14:creationId xmlns:p14="http://schemas.microsoft.com/office/powerpoint/2010/main" val="38585036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44488" y="345886"/>
            <a:ext cx="8136904" cy="523220"/>
          </a:xfrm>
          <a:prstGeom prst="rect">
            <a:avLst/>
          </a:prstGeom>
          <a:noFill/>
          <a:ln>
            <a:noFill/>
          </a:ln>
        </p:spPr>
        <p:txBody>
          <a:bodyPr wrap="square" rtlCol="0">
            <a:spAutoFit/>
          </a:bodyPr>
          <a:lstStyle/>
          <a:p>
            <a:r>
              <a:rPr kumimoji="1" lang="ja-JP" altLang="en-US" sz="2800" b="1" dirty="0" smtClean="0">
                <a:solidFill>
                  <a:srgbClr val="FF0000"/>
                </a:solidFill>
              </a:rPr>
              <a:t>デュアルカラー光ファイバー</a:t>
            </a:r>
            <a:r>
              <a:rPr kumimoji="1" lang="en-US" altLang="ja-JP" sz="2800" b="1" dirty="0" smtClean="0">
                <a:solidFill>
                  <a:srgbClr val="FF0000"/>
                </a:solidFill>
              </a:rPr>
              <a:t>SPR</a:t>
            </a:r>
            <a:r>
              <a:rPr kumimoji="1" lang="ja-JP" altLang="en-US" sz="2800" b="1" dirty="0" smtClean="0">
                <a:solidFill>
                  <a:srgbClr val="FF0000"/>
                </a:solidFill>
              </a:rPr>
              <a:t>センサーの原理</a:t>
            </a:r>
            <a:endParaRPr kumimoji="1" lang="ja-JP" altLang="en-US" sz="2800" b="1" dirty="0">
              <a:solidFill>
                <a:srgbClr val="FF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476" y="1268760"/>
            <a:ext cx="4572508" cy="4562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4953000" y="1628800"/>
            <a:ext cx="4680520" cy="1200329"/>
          </a:xfrm>
          <a:prstGeom prst="rect">
            <a:avLst/>
          </a:prstGeom>
          <a:noFill/>
        </p:spPr>
        <p:txBody>
          <a:bodyPr wrap="square" rtlCol="0">
            <a:spAutoFit/>
          </a:bodyPr>
          <a:lstStyle/>
          <a:p>
            <a:r>
              <a:rPr kumimoji="1" lang="ja-JP" altLang="en-US" sz="2400" b="1" dirty="0" smtClean="0"/>
              <a:t>短波長側では反射率は大きくなり、長波長側では反射率は小さくなる</a:t>
            </a:r>
            <a:endParaRPr kumimoji="1" lang="ja-JP" altLang="en-US" sz="2400" b="1" dirty="0"/>
          </a:p>
        </p:txBody>
      </p:sp>
      <p:sp>
        <p:nvSpPr>
          <p:cNvPr id="5" name="下矢印 4"/>
          <p:cNvSpPr/>
          <p:nvPr/>
        </p:nvSpPr>
        <p:spPr>
          <a:xfrm>
            <a:off x="6897216" y="2996952"/>
            <a:ext cx="792088"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962945" y="4077072"/>
            <a:ext cx="4680520" cy="1200329"/>
          </a:xfrm>
          <a:prstGeom prst="rect">
            <a:avLst/>
          </a:prstGeom>
          <a:noFill/>
        </p:spPr>
        <p:txBody>
          <a:bodyPr wrap="square" rtlCol="0">
            <a:spAutoFit/>
          </a:bodyPr>
          <a:lstStyle/>
          <a:p>
            <a:r>
              <a:rPr kumimoji="1" lang="ja-JP" altLang="en-US" sz="2400" b="1" dirty="0" smtClean="0"/>
              <a:t>二つの波長の光の反射率の差</a:t>
            </a:r>
            <a:r>
              <a:rPr lang="ja-JP" altLang="en-US" sz="2400" b="1" dirty="0" smtClean="0"/>
              <a:t>の差分</a:t>
            </a:r>
            <a:r>
              <a:rPr kumimoji="1" lang="ja-JP" altLang="en-US" sz="2400" b="1" dirty="0" smtClean="0"/>
              <a:t>を取ることで感度はほぼ二倍になる</a:t>
            </a:r>
            <a:endParaRPr kumimoji="1" lang="ja-JP" altLang="en-US" sz="2400" b="1" dirty="0"/>
          </a:p>
        </p:txBody>
      </p:sp>
      <p:sp>
        <p:nvSpPr>
          <p:cNvPr id="7" name="テキスト ボックス 6"/>
          <p:cNvSpPr txBox="1"/>
          <p:nvPr/>
        </p:nvSpPr>
        <p:spPr>
          <a:xfrm>
            <a:off x="488504" y="6031469"/>
            <a:ext cx="4752528" cy="400110"/>
          </a:xfrm>
          <a:prstGeom prst="rect">
            <a:avLst/>
          </a:prstGeom>
          <a:noFill/>
        </p:spPr>
        <p:txBody>
          <a:bodyPr wrap="square" rtlCol="0">
            <a:spAutoFit/>
          </a:bodyPr>
          <a:lstStyle/>
          <a:p>
            <a:r>
              <a:rPr kumimoji="1" lang="ja-JP" altLang="en-US" dirty="0" smtClean="0"/>
              <a:t>反射率差分法によるセンシング原理</a:t>
            </a:r>
            <a:endParaRPr kumimoji="1" lang="ja-JP" altLang="en-US" dirty="0"/>
          </a:p>
        </p:txBody>
      </p:sp>
      <p:sp>
        <p:nvSpPr>
          <p:cNvPr id="8" name="上矢印 7"/>
          <p:cNvSpPr/>
          <p:nvPr/>
        </p:nvSpPr>
        <p:spPr>
          <a:xfrm>
            <a:off x="1316596" y="1978807"/>
            <a:ext cx="216024" cy="1872208"/>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 name="下矢印 8"/>
          <p:cNvSpPr/>
          <p:nvPr/>
        </p:nvSpPr>
        <p:spPr>
          <a:xfrm>
            <a:off x="3368824" y="2852936"/>
            <a:ext cx="216024" cy="18243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7853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48544" y="332656"/>
            <a:ext cx="3888432" cy="646331"/>
          </a:xfrm>
          <a:prstGeom prst="rect">
            <a:avLst/>
          </a:prstGeom>
          <a:noFill/>
        </p:spPr>
        <p:txBody>
          <a:bodyPr wrap="square" rtlCol="0">
            <a:spAutoFit/>
          </a:bodyPr>
          <a:lstStyle/>
          <a:p>
            <a:r>
              <a:rPr kumimoji="1" lang="ja-JP" altLang="en-US" sz="3600" dirty="0" smtClean="0">
                <a:solidFill>
                  <a:srgbClr val="FF0000"/>
                </a:solidFill>
              </a:rPr>
              <a:t>パラメータの決定</a:t>
            </a:r>
            <a:endParaRPr kumimoji="1" lang="ja-JP" altLang="en-US" sz="3600" dirty="0">
              <a:solidFill>
                <a:srgbClr val="FF0000"/>
              </a:solidFill>
            </a:endParaRPr>
          </a:p>
        </p:txBody>
      </p:sp>
      <p:sp>
        <p:nvSpPr>
          <p:cNvPr id="3" name="テキスト ボックス 2"/>
          <p:cNvSpPr txBox="1"/>
          <p:nvPr/>
        </p:nvSpPr>
        <p:spPr>
          <a:xfrm>
            <a:off x="488504" y="1196752"/>
            <a:ext cx="9001000" cy="1384995"/>
          </a:xfrm>
          <a:prstGeom prst="rect">
            <a:avLst/>
          </a:prstGeom>
          <a:noFill/>
        </p:spPr>
        <p:txBody>
          <a:bodyPr wrap="square" rtlCol="0">
            <a:spAutoFit/>
          </a:bodyPr>
          <a:lstStyle/>
          <a:p>
            <a:r>
              <a:rPr kumimoji="1" lang="ja-JP" altLang="en-US" sz="2800" b="1" dirty="0" smtClean="0"/>
              <a:t>デュアルカラー光ファイバー</a:t>
            </a:r>
            <a:r>
              <a:rPr kumimoji="1" lang="en-US" altLang="ja-JP" sz="2800" b="1" dirty="0" smtClean="0"/>
              <a:t>SPR</a:t>
            </a:r>
            <a:r>
              <a:rPr kumimoji="1" lang="ja-JP" altLang="en-US" sz="2800" b="1" dirty="0" smtClean="0"/>
              <a:t>センサーのパラメータの中で金属膜厚、光源の二つの波長はセンサーの働きに影響を与える</a:t>
            </a:r>
            <a:endParaRPr kumimoji="1" lang="ja-JP" altLang="en-US" sz="2800" b="1" dirty="0"/>
          </a:p>
        </p:txBody>
      </p:sp>
      <p:sp>
        <p:nvSpPr>
          <p:cNvPr id="4" name="下矢印 3"/>
          <p:cNvSpPr/>
          <p:nvPr/>
        </p:nvSpPr>
        <p:spPr>
          <a:xfrm>
            <a:off x="4268924" y="2605604"/>
            <a:ext cx="1440160" cy="9192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32520" y="3531543"/>
            <a:ext cx="8568952" cy="954107"/>
          </a:xfrm>
          <a:prstGeom prst="rect">
            <a:avLst/>
          </a:prstGeom>
          <a:noFill/>
        </p:spPr>
        <p:txBody>
          <a:bodyPr wrap="square" rtlCol="0">
            <a:spAutoFit/>
          </a:bodyPr>
          <a:lstStyle/>
          <a:p>
            <a:r>
              <a:rPr kumimoji="1" lang="ja-JP" altLang="en-US" sz="2800" b="1" dirty="0" smtClean="0">
                <a:solidFill>
                  <a:srgbClr val="FF0000"/>
                </a:solidFill>
              </a:rPr>
              <a:t>最適なパラメータを取ることでより感度の高いセンサーを実現することが可能</a:t>
            </a:r>
            <a:endParaRPr kumimoji="1" lang="ja-JP" altLang="en-US" sz="2800" b="1" dirty="0">
              <a:solidFill>
                <a:srgbClr val="FF0000"/>
              </a:solidFill>
            </a:endParaRPr>
          </a:p>
        </p:txBody>
      </p:sp>
      <p:sp>
        <p:nvSpPr>
          <p:cNvPr id="6" name="下矢印 5"/>
          <p:cNvSpPr/>
          <p:nvPr/>
        </p:nvSpPr>
        <p:spPr>
          <a:xfrm>
            <a:off x="4448944" y="4653136"/>
            <a:ext cx="1260140"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622630" y="5395301"/>
            <a:ext cx="6912768" cy="954107"/>
          </a:xfrm>
          <a:prstGeom prst="rect">
            <a:avLst/>
          </a:prstGeom>
          <a:noFill/>
        </p:spPr>
        <p:txBody>
          <a:bodyPr wrap="square" rtlCol="0">
            <a:spAutoFit/>
          </a:bodyPr>
          <a:lstStyle/>
          <a:p>
            <a:r>
              <a:rPr kumimoji="1" lang="ja-JP" altLang="en-US" sz="2800" b="1" dirty="0" smtClean="0"/>
              <a:t>実験で最適な金属膜厚や光源の波長等のパラメータを決定する</a:t>
            </a:r>
            <a:endParaRPr kumimoji="1" lang="ja-JP" altLang="en-US" sz="2800" b="1" dirty="0"/>
          </a:p>
        </p:txBody>
      </p:sp>
    </p:spTree>
    <p:extLst>
      <p:ext uri="{BB962C8B-B14F-4D97-AF65-F5344CB8AC3E}">
        <p14:creationId xmlns:p14="http://schemas.microsoft.com/office/powerpoint/2010/main" val="2925898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2028</TotalTime>
  <Words>1382</Words>
  <Application>Microsoft Office PowerPoint</Application>
  <PresentationFormat>A4 210 x 297 mm</PresentationFormat>
  <Paragraphs>171</Paragraphs>
  <Slides>23</Slides>
  <Notes>22</Notes>
  <HiddenSlides>0</HiddenSlides>
  <MMClips>0</MMClips>
  <ScaleCrop>false</ScaleCrop>
  <HeadingPairs>
    <vt:vector size="4" baseType="variant">
      <vt:variant>
        <vt:lpstr>テーマ</vt:lpstr>
      </vt:variant>
      <vt:variant>
        <vt:i4>1</vt:i4>
      </vt:variant>
      <vt:variant>
        <vt:lpstr>スライド タイトル</vt:lpstr>
      </vt:variant>
      <vt:variant>
        <vt:i4>23</vt:i4>
      </vt:variant>
    </vt:vector>
  </HeadingPairs>
  <TitlesOfParts>
    <vt:vector size="24"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ichikawa</dc:creator>
  <cp:lastModifiedBy>ichikawa</cp:lastModifiedBy>
  <cp:revision>76</cp:revision>
  <cp:lastPrinted>2015-06-24T10:14:40Z</cp:lastPrinted>
  <dcterms:created xsi:type="dcterms:W3CDTF">2015-06-15T11:43:49Z</dcterms:created>
  <dcterms:modified xsi:type="dcterms:W3CDTF">2016-02-22T05:56:30Z</dcterms:modified>
</cp:coreProperties>
</file>